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73" r:id="rId9"/>
    <p:sldId id="271" r:id="rId10"/>
    <p:sldId id="272" r:id="rId11"/>
    <p:sldId id="270" r:id="rId12"/>
    <p:sldId id="263" r:id="rId13"/>
    <p:sldId id="264" r:id="rId14"/>
    <p:sldId id="266" r:id="rId15"/>
    <p:sldId id="265" r:id="rId16"/>
    <p:sldId id="267" r:id="rId17"/>
    <p:sldId id="276" r:id="rId18"/>
    <p:sldId id="277" r:id="rId19"/>
    <p:sldId id="269" r:id="rId20"/>
    <p:sldId id="274" r:id="rId21"/>
    <p:sldId id="275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3AFE-4FE0-40D0-BBAD-643628F73ED0}" type="datetimeFigureOut">
              <a:rPr lang="es-ES" smtClean="0"/>
              <a:pPr/>
              <a:t>08/03/2012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9E4D7D-8A74-46A5-8323-E41EF4F4A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3AFE-4FE0-40D0-BBAD-643628F73ED0}" type="datetimeFigureOut">
              <a:rPr lang="es-ES" smtClean="0"/>
              <a:pPr/>
              <a:t>08/03/2012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4D7D-8A74-46A5-8323-E41EF4F4A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3AFE-4FE0-40D0-BBAD-643628F73ED0}" type="datetimeFigureOut">
              <a:rPr lang="es-ES" smtClean="0"/>
              <a:pPr/>
              <a:t>08/03/2012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4D7D-8A74-46A5-8323-E41EF4F4A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3AFE-4FE0-40D0-BBAD-643628F73ED0}" type="datetimeFigureOut">
              <a:rPr lang="es-ES" smtClean="0"/>
              <a:pPr/>
              <a:t>08/03/2012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9E4D7D-8A74-46A5-8323-E41EF4F4A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3AFE-4FE0-40D0-BBAD-643628F73ED0}" type="datetimeFigureOut">
              <a:rPr lang="es-ES" smtClean="0"/>
              <a:pPr/>
              <a:t>08/03/2012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4D7D-8A74-46A5-8323-E41EF4F4AA9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3AFE-4FE0-40D0-BBAD-643628F73ED0}" type="datetimeFigureOut">
              <a:rPr lang="es-ES" smtClean="0"/>
              <a:pPr/>
              <a:t>08/03/2012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4D7D-8A74-46A5-8323-E41EF4F4A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3AFE-4FE0-40D0-BBAD-643628F73ED0}" type="datetimeFigureOut">
              <a:rPr lang="es-ES" smtClean="0"/>
              <a:pPr/>
              <a:t>08/03/2012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39E4D7D-8A74-46A5-8323-E41EF4F4AA9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3AFE-4FE0-40D0-BBAD-643628F73ED0}" type="datetimeFigureOut">
              <a:rPr lang="es-ES" smtClean="0"/>
              <a:pPr/>
              <a:t>08/03/2012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4D7D-8A74-46A5-8323-E41EF4F4A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3AFE-4FE0-40D0-BBAD-643628F73ED0}" type="datetimeFigureOut">
              <a:rPr lang="es-ES" smtClean="0"/>
              <a:pPr/>
              <a:t>08/03/2012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4D7D-8A74-46A5-8323-E41EF4F4A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3AFE-4FE0-40D0-BBAD-643628F73ED0}" type="datetimeFigureOut">
              <a:rPr lang="es-ES" smtClean="0"/>
              <a:pPr/>
              <a:t>08/03/2012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4D7D-8A74-46A5-8323-E41EF4F4A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3AFE-4FE0-40D0-BBAD-643628F73ED0}" type="datetimeFigureOut">
              <a:rPr lang="es-ES" smtClean="0"/>
              <a:pPr/>
              <a:t>08/03/2012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4D7D-8A74-46A5-8323-E41EF4F4AA9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5F3AFE-4FE0-40D0-BBAD-643628F73ED0}" type="datetimeFigureOut">
              <a:rPr lang="es-ES" smtClean="0"/>
              <a:pPr/>
              <a:t>08/03/2012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9E4D7D-8A74-46A5-8323-E41EF4F4AA9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es-ES" sz="8000" dirty="0" smtClean="0"/>
              <a:t>La Virginia </a:t>
            </a:r>
            <a:endParaRPr lang="es-ES" sz="8000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YurY</a:t>
            </a:r>
            <a:r>
              <a:rPr lang="es-ES" dirty="0" smtClean="0"/>
              <a:t> </a:t>
            </a:r>
            <a:r>
              <a:rPr lang="es-ES" dirty="0" smtClean="0"/>
              <a:t>marcela Tangarife</a:t>
            </a:r>
            <a:br>
              <a:rPr lang="es-ES" dirty="0" smtClean="0"/>
            </a:br>
            <a:r>
              <a:rPr lang="es-ES" dirty="0" smtClean="0"/>
              <a:t>Álvaro Daniel Obando </a:t>
            </a:r>
            <a:br>
              <a:rPr lang="es-ES" dirty="0" smtClean="0"/>
            </a:br>
            <a:r>
              <a:rPr lang="es-ES" dirty="0" smtClean="0"/>
              <a:t>franklin </a:t>
            </a:r>
            <a:r>
              <a:rPr lang="es-ES" dirty="0" err="1" smtClean="0"/>
              <a:t>chaverra</a:t>
            </a:r>
            <a:r>
              <a:rPr lang="es-ES" dirty="0" smtClean="0"/>
              <a:t>  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dirty="0" smtClean="0"/>
              <a:t>De otro lado, la población,</a:t>
            </a:r>
          </a:p>
          <a:p>
            <a:pPr>
              <a:buNone/>
            </a:pPr>
            <a:r>
              <a:rPr lang="es-ES" dirty="0" smtClean="0"/>
              <a:t>entendida como el conjunto de sujetos que</a:t>
            </a:r>
          </a:p>
          <a:p>
            <a:pPr>
              <a:buNone/>
            </a:pPr>
            <a:r>
              <a:rPr lang="es-ES" dirty="0" smtClean="0"/>
              <a:t>vive en un territorio determinado, tiene</a:t>
            </a:r>
          </a:p>
          <a:p>
            <a:pPr>
              <a:buNone/>
            </a:pPr>
            <a:r>
              <a:rPr lang="pt-BR" dirty="0" smtClean="0"/>
              <a:t>características particulares como </a:t>
            </a:r>
            <a:r>
              <a:rPr lang="pt-BR" dirty="0" err="1" smtClean="0"/>
              <a:t>volumen</a:t>
            </a:r>
            <a:r>
              <a:rPr lang="pt-BR" dirty="0" smtClean="0"/>
              <a:t> o</a:t>
            </a:r>
          </a:p>
          <a:p>
            <a:pPr>
              <a:buNone/>
            </a:pPr>
            <a:r>
              <a:rPr lang="es-ES" dirty="0" smtClean="0"/>
              <a:t>tamaño, crecimiento, estructura, distribución</a:t>
            </a:r>
          </a:p>
          <a:p>
            <a:pPr>
              <a:buNone/>
            </a:pPr>
            <a:r>
              <a:rPr lang="es-ES" dirty="0" smtClean="0"/>
              <a:t>espacial y movilidad, que cambian en el</a:t>
            </a:r>
          </a:p>
          <a:p>
            <a:pPr>
              <a:buNone/>
            </a:pPr>
            <a:r>
              <a:rPr lang="es-ES" dirty="0" smtClean="0"/>
              <a:t>tiempo e inciden sobre procesos sociales</a:t>
            </a:r>
          </a:p>
          <a:p>
            <a:pPr>
              <a:buNone/>
            </a:pPr>
            <a:r>
              <a:rPr lang="es-ES" dirty="0" smtClean="0"/>
              <a:t>económicos y ambientales en los municipios</a:t>
            </a:r>
          </a:p>
          <a:p>
            <a:pPr>
              <a:buNone/>
            </a:pPr>
            <a:r>
              <a:rPr lang="es-ES" dirty="0" smtClean="0"/>
              <a:t>que incluso pueden llegar a tener efectos</a:t>
            </a:r>
          </a:p>
          <a:p>
            <a:pPr>
              <a:buNone/>
            </a:pPr>
            <a:r>
              <a:rPr lang="es-ES" dirty="0" smtClean="0"/>
              <a:t>regionales y hasta nacionales.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8532440" cy="1972816"/>
          </a:xfrm>
        </p:spPr>
        <p:txBody>
          <a:bodyPr>
            <a:normAutofit/>
          </a:bodyPr>
          <a:lstStyle/>
          <a:p>
            <a:r>
              <a:rPr lang="es-ES" dirty="0" smtClean="0"/>
              <a:t>"El genio comienza las grandes obras, pero sólo el trabajo las acaba"</a:t>
            </a:r>
          </a:p>
          <a:p>
            <a:r>
              <a:rPr lang="es-ES" dirty="0" smtClean="0"/>
              <a:t>- Joseph </a:t>
            </a:r>
            <a:r>
              <a:rPr lang="es-ES" dirty="0" err="1" smtClean="0"/>
              <a:t>Joubert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12290" name="Picture 2" descr="http://www.eltiempo.com/colombia/eje-cafetero/IMAGEN/IMAGEN-838452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9000"/>
            <a:ext cx="8136904" cy="320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305" t="14062" r="13281"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Periodo de retorno de inundación para 100 años.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4162"/>
            <a:ext cx="9143999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Periodo de retorno de inundación actual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4162"/>
            <a:ext cx="9144000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4294967295"/>
          </p:nvPr>
        </p:nvSpPr>
        <p:spPr>
          <a:xfrm>
            <a:off x="0" y="764704"/>
            <a:ext cx="4139952" cy="5688632"/>
          </a:xfrm>
        </p:spPr>
        <p:txBody>
          <a:bodyPr>
            <a:noAutofit/>
          </a:bodyPr>
          <a:lstStyle/>
          <a:p>
            <a:r>
              <a:rPr lang="es-CO" sz="1600" dirty="0" smtClean="0"/>
              <a:t>Lo que se está evidenciando en la actualidad en el municipio de La Virginia no es más que problemáticas ambientales asociadas a la cultura y la relación sociedad naturaleza lo cual lleva como resultado una inestabilidad en el sistema natural, asociado a la historia del municipio y sus diferentes manifestaciones como la mala planificación, la poca inestabilidad de instituciones municipales, las cuales demostraron su poca eficiencia y la mala toma de decisiones a nivel de la gestión ambiental urbana, y su poca capacidad de respuestas para mitigar los problemas ambientales, también se refleja el poco control de las autoridades ambientales, a todo esto se le suma las modificaciones naturales del cauce del rio y el impacto que causa el hombre con sus prácticas culturales </a:t>
            </a:r>
            <a:endParaRPr lang="es-CO" sz="1600" dirty="0"/>
          </a:p>
        </p:txBody>
      </p:sp>
      <p:pic>
        <p:nvPicPr>
          <p:cNvPr id="1026" name="Picture 2" descr="http://traslacoladelarata.files.wordpress.com/2012/02/desechos-de-la-virgi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052736"/>
            <a:ext cx="457200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elquerendon.com/wp-content/themes/Magazine/thumb.php?src=http://elquerendon.com/wp-content/uploads/2011/12/diciembre-la-virginia-129ojo.jpg&amp;w=638&amp;zc=1&amp;q=80&amp;b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159673" cy="3429000"/>
          </a:xfrm>
          <a:prstGeom prst="rect">
            <a:avLst/>
          </a:prstGeom>
          <a:noFill/>
        </p:spPr>
      </p:pic>
      <p:pic>
        <p:nvPicPr>
          <p:cNvPr id="35844" name="Picture 4" descr="http://lavirginia-risaralda.gov.co/apc-aa-files/64373031316134333566646532336331/100_5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0"/>
            <a:ext cx="4571999" cy="3429000"/>
          </a:xfrm>
          <a:prstGeom prst="rect">
            <a:avLst/>
          </a:prstGeom>
          <a:noFill/>
        </p:spPr>
      </p:pic>
      <p:pic>
        <p:nvPicPr>
          <p:cNvPr id="35846" name="Picture 6" descr="http://www.eldiario.com.co/uploads/userfiles/20111103/image/Alberguesconstrucci%C3%B3n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908" y="3429000"/>
            <a:ext cx="5476092" cy="3429000"/>
          </a:xfrm>
          <a:prstGeom prst="rect">
            <a:avLst/>
          </a:prstGeom>
          <a:noFill/>
        </p:spPr>
      </p:pic>
      <p:pic>
        <p:nvPicPr>
          <p:cNvPr id="35848" name="Picture 8" descr="http://lavirginia-risaralda.gov.co/apc-aa-files/64373031316134333566646532336331/DSC015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067944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Mapa de actores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81" t="21013" r="15416" b="9005"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pla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Documents and Settings\frank\Escritorio\lavirgi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CONCLUSIONES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Se plantea actualizar el Plan de Gestión de Riesgos Ambientales, reubicación de viviendas que presenten mayor Vulnerabilidad, Caracterizar las zonas afectadas por la Madre vieja y ejecutar acciones de control sobre estas zonas, Articular con instituciones del estado nacional, regional y local para la atención de emergencias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CONCLUSIONES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Se identificaron  que las causas de los asentamientos humanos en las zonas de riesgo es debido a la falta de planeación y control sobre el área del Municipio. Los Ríos Risaralda y Cauca presentan periodos de recurrencia en los cuales aproximadamente el 38% de la población Municipal sufrirían efectos negativos por fenómenos de inundación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Generalidades</a:t>
            </a:r>
            <a:endParaRPr lang="es-ES" dirty="0"/>
          </a:p>
        </p:txBody>
      </p:sp>
      <p:pic>
        <p:nvPicPr>
          <p:cNvPr id="6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4162"/>
            <a:ext cx="9143999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15312" r="13671" b="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Indicadores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Los indicadores encontrados en la </a:t>
            </a:r>
            <a:r>
              <a:rPr lang="es-CO" dirty="0" err="1" smtClean="0"/>
              <a:t>virginia</a:t>
            </a:r>
            <a:r>
              <a:rPr lang="es-CO" dirty="0" smtClean="0"/>
              <a:t> fueron:</a:t>
            </a:r>
          </a:p>
          <a:p>
            <a:r>
              <a:rPr lang="es-CO" dirty="0" smtClean="0"/>
              <a:t>El IDH</a:t>
            </a:r>
          </a:p>
          <a:p>
            <a:r>
              <a:rPr lang="es-CO" dirty="0" smtClean="0"/>
              <a:t>NBI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IDH Histórico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02858"/>
            <a:ext cx="8143932" cy="424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NBI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54162"/>
            <a:ext cx="7929618" cy="49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95513" y="2781300"/>
            <a:ext cx="4679950" cy="1223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>
                <a:solidFill>
                  <a:schemeClr val="tx1"/>
                </a:solidFill>
              </a:rPr>
              <a:t>INADECUADA  PLANEACIÓN Y CONTROL  DE LAS </a:t>
            </a:r>
            <a:r>
              <a:rPr lang="es-CO" dirty="0">
                <a:solidFill>
                  <a:schemeClr val="tx1"/>
                </a:solidFill>
              </a:rPr>
              <a:t>INSTITUCCIONES PUBLICAS   EN EL MUNICIPIO </a:t>
            </a:r>
            <a:r>
              <a:rPr lang="es-CO" dirty="0">
                <a:solidFill>
                  <a:schemeClr val="tx1"/>
                </a:solidFill>
              </a:rPr>
              <a:t>DE LA VIRGINIA.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0" y="5084763"/>
            <a:ext cx="1214438" cy="71437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Intereses políticos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476375" y="5013325"/>
            <a:ext cx="1214438" cy="71437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pobreza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916238" y="5157788"/>
            <a:ext cx="1219200" cy="102235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Ausencia de lideres comunitarios e interés por la comunidad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4356100" y="5229225"/>
            <a:ext cx="1511300" cy="121443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Ausencia de articulación   de las organizaciones gubernamentales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7596188" y="5084763"/>
            <a:ext cx="1214437" cy="5715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Frágil cultura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ciudadana </a:t>
            </a:r>
          </a:p>
        </p:txBody>
      </p:sp>
      <p:sp>
        <p:nvSpPr>
          <p:cNvPr id="10" name="9 Elipse"/>
          <p:cNvSpPr/>
          <p:nvPr/>
        </p:nvSpPr>
        <p:spPr>
          <a:xfrm>
            <a:off x="1979613" y="404813"/>
            <a:ext cx="1571625" cy="571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/>
              <a:t> </a:t>
            </a:r>
            <a:r>
              <a:rPr lang="es-CO" sz="1200" dirty="0">
                <a:solidFill>
                  <a:schemeClr val="tx1"/>
                </a:solidFill>
              </a:rPr>
              <a:t>conflictos socio ambientales</a:t>
            </a:r>
          </a:p>
        </p:txBody>
      </p:sp>
      <p:sp>
        <p:nvSpPr>
          <p:cNvPr id="11" name="10 Elipse"/>
          <p:cNvSpPr/>
          <p:nvPr/>
        </p:nvSpPr>
        <p:spPr>
          <a:xfrm>
            <a:off x="1258888" y="1341438"/>
            <a:ext cx="1571625" cy="571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>
                <a:solidFill>
                  <a:schemeClr val="tx1"/>
                </a:solidFill>
              </a:rPr>
              <a:t>No conformidad legal </a:t>
            </a:r>
          </a:p>
        </p:txBody>
      </p:sp>
      <p:sp>
        <p:nvSpPr>
          <p:cNvPr id="12" name="11 Elipse"/>
          <p:cNvSpPr/>
          <p:nvPr/>
        </p:nvSpPr>
        <p:spPr>
          <a:xfrm>
            <a:off x="323850" y="1989138"/>
            <a:ext cx="1571625" cy="571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>
                <a:solidFill>
                  <a:schemeClr val="tx1"/>
                </a:solidFill>
              </a:rPr>
              <a:t>Costos ambientales </a:t>
            </a:r>
          </a:p>
        </p:txBody>
      </p:sp>
      <p:sp>
        <p:nvSpPr>
          <p:cNvPr id="13" name="12 Elipse"/>
          <p:cNvSpPr/>
          <p:nvPr/>
        </p:nvSpPr>
        <p:spPr>
          <a:xfrm>
            <a:off x="3563938" y="188913"/>
            <a:ext cx="1571625" cy="571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dirty="0">
                <a:solidFill>
                  <a:schemeClr val="tx1"/>
                </a:solidFill>
              </a:rPr>
              <a:t>Asentamientos en zonas de riesgo</a:t>
            </a:r>
          </a:p>
        </p:txBody>
      </p:sp>
      <p:sp>
        <p:nvSpPr>
          <p:cNvPr id="14" name="13 Elipse"/>
          <p:cNvSpPr/>
          <p:nvPr/>
        </p:nvSpPr>
        <p:spPr>
          <a:xfrm>
            <a:off x="4929188" y="785813"/>
            <a:ext cx="1571625" cy="571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>
                <a:solidFill>
                  <a:schemeClr val="tx1"/>
                </a:solidFill>
              </a:rPr>
              <a:t>Potencial riesgo sanitario </a:t>
            </a:r>
          </a:p>
        </p:txBody>
      </p:sp>
      <p:sp>
        <p:nvSpPr>
          <p:cNvPr id="15" name="14 Elipse"/>
          <p:cNvSpPr/>
          <p:nvPr/>
        </p:nvSpPr>
        <p:spPr>
          <a:xfrm>
            <a:off x="6804025" y="1125538"/>
            <a:ext cx="1655763" cy="6429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>
                <a:solidFill>
                  <a:schemeClr val="tx1"/>
                </a:solidFill>
              </a:rPr>
              <a:t>Necesidades basicas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>
                <a:solidFill>
                  <a:schemeClr val="tx1"/>
                </a:solidFill>
              </a:rPr>
              <a:t>insatisfechas</a:t>
            </a:r>
          </a:p>
        </p:txBody>
      </p:sp>
      <p:sp>
        <p:nvSpPr>
          <p:cNvPr id="16" name="15 Elipse"/>
          <p:cNvSpPr/>
          <p:nvPr/>
        </p:nvSpPr>
        <p:spPr>
          <a:xfrm>
            <a:off x="7572375" y="2060575"/>
            <a:ext cx="1571625" cy="6429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>
                <a:solidFill>
                  <a:schemeClr val="tx1"/>
                </a:solidFill>
              </a:rPr>
              <a:t>inundaciones</a:t>
            </a:r>
          </a:p>
        </p:txBody>
      </p:sp>
      <p:cxnSp>
        <p:nvCxnSpPr>
          <p:cNvPr id="18" name="17 Conector recto de flecha"/>
          <p:cNvCxnSpPr/>
          <p:nvPr/>
        </p:nvCxnSpPr>
        <p:spPr>
          <a:xfrm rot="10800000">
            <a:off x="1979613" y="2349500"/>
            <a:ext cx="1000125" cy="428625"/>
          </a:xfrm>
          <a:prstGeom prst="straightConnector1">
            <a:avLst/>
          </a:prstGeom>
          <a:ln>
            <a:solidFill>
              <a:srgbClr val="56B0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16200000" flipV="1">
            <a:off x="2520157" y="1807369"/>
            <a:ext cx="1071562" cy="857250"/>
          </a:xfrm>
          <a:prstGeom prst="straightConnector1">
            <a:avLst/>
          </a:prstGeom>
          <a:ln>
            <a:solidFill>
              <a:srgbClr val="56B0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6200000" flipV="1">
            <a:off x="2490788" y="1622425"/>
            <a:ext cx="1798638" cy="515937"/>
          </a:xfrm>
          <a:prstGeom prst="straightConnector1">
            <a:avLst/>
          </a:prstGeom>
          <a:ln>
            <a:solidFill>
              <a:srgbClr val="56B0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4" idx="0"/>
            <a:endCxn id="13" idx="4"/>
          </p:cNvCxnSpPr>
          <p:nvPr/>
        </p:nvCxnSpPr>
        <p:spPr>
          <a:xfrm flipH="1" flipV="1">
            <a:off x="4349750" y="760413"/>
            <a:ext cx="185738" cy="2020887"/>
          </a:xfrm>
          <a:prstGeom prst="straightConnector1">
            <a:avLst/>
          </a:prstGeom>
          <a:ln>
            <a:solidFill>
              <a:srgbClr val="56B0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V="1">
            <a:off x="4932363" y="1285875"/>
            <a:ext cx="354012" cy="1495425"/>
          </a:xfrm>
          <a:prstGeom prst="straightConnector1">
            <a:avLst/>
          </a:prstGeom>
          <a:ln>
            <a:solidFill>
              <a:srgbClr val="56B0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V="1">
            <a:off x="5508625" y="1484313"/>
            <a:ext cx="1360488" cy="1296987"/>
          </a:xfrm>
          <a:prstGeom prst="straightConnector1">
            <a:avLst/>
          </a:prstGeom>
          <a:ln>
            <a:solidFill>
              <a:srgbClr val="56B0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V="1">
            <a:off x="6227763" y="2420938"/>
            <a:ext cx="1285875" cy="322262"/>
          </a:xfrm>
          <a:prstGeom prst="straightConnector1">
            <a:avLst/>
          </a:prstGeom>
          <a:ln>
            <a:solidFill>
              <a:srgbClr val="56B0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curvado"/>
          <p:cNvCxnSpPr/>
          <p:nvPr/>
        </p:nvCxnSpPr>
        <p:spPr>
          <a:xfrm rot="5400000" flipH="1" flipV="1">
            <a:off x="2165351" y="4179887"/>
            <a:ext cx="1143000" cy="936625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curvado"/>
          <p:cNvCxnSpPr/>
          <p:nvPr/>
        </p:nvCxnSpPr>
        <p:spPr>
          <a:xfrm rot="16200000" flipV="1">
            <a:off x="3047207" y="4521994"/>
            <a:ext cx="1214437" cy="180975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curvado"/>
          <p:cNvCxnSpPr>
            <a:stCxn id="32" idx="0"/>
          </p:cNvCxnSpPr>
          <p:nvPr/>
        </p:nvCxnSpPr>
        <p:spPr>
          <a:xfrm rot="16200000" flipV="1">
            <a:off x="5597526" y="4275137"/>
            <a:ext cx="1439862" cy="900113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Forma"/>
          <p:cNvCxnSpPr/>
          <p:nvPr/>
        </p:nvCxnSpPr>
        <p:spPr>
          <a:xfrm rot="16200000" flipV="1">
            <a:off x="7036594" y="3772694"/>
            <a:ext cx="1214437" cy="1679575"/>
          </a:xfrm>
          <a:prstGeom prst="curvedConnector2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Forma"/>
          <p:cNvCxnSpPr/>
          <p:nvPr/>
        </p:nvCxnSpPr>
        <p:spPr>
          <a:xfrm rot="5400000" flipH="1" flipV="1">
            <a:off x="1239838" y="3808412"/>
            <a:ext cx="1214438" cy="1751013"/>
          </a:xfrm>
          <a:prstGeom prst="curvedConnector2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 redondeado"/>
          <p:cNvSpPr/>
          <p:nvPr/>
        </p:nvSpPr>
        <p:spPr>
          <a:xfrm>
            <a:off x="6156325" y="5445125"/>
            <a:ext cx="1223963" cy="1079500"/>
          </a:xfrm>
          <a:prstGeom prst="roundRect">
            <a:avLst>
              <a:gd name="adj" fmla="val 2961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55000" lnSpcReduction="20000"/>
          </a:bodyPr>
          <a:lstStyle/>
          <a:p>
            <a:pPr>
              <a:defRPr/>
            </a:pPr>
            <a:r>
              <a:rPr lang="es-CO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falencias de coordinación interna de la gestión ambiental municipal </a:t>
            </a:r>
          </a:p>
        </p:txBody>
      </p:sp>
      <p:cxnSp>
        <p:nvCxnSpPr>
          <p:cNvPr id="35" name="34 Conector curvado"/>
          <p:cNvCxnSpPr/>
          <p:nvPr/>
        </p:nvCxnSpPr>
        <p:spPr>
          <a:xfrm rot="16200000" flipV="1">
            <a:off x="4028282" y="4277519"/>
            <a:ext cx="1214437" cy="974725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La población debe ser vista como el principio</a:t>
            </a:r>
          </a:p>
          <a:p>
            <a:pPr>
              <a:buNone/>
            </a:pPr>
            <a:r>
              <a:rPr lang="es-ES" dirty="0" smtClean="0"/>
              <a:t>y fi n de las acciones del Estado y debe ser</a:t>
            </a:r>
          </a:p>
          <a:p>
            <a:pPr>
              <a:buNone/>
            </a:pPr>
            <a:r>
              <a:rPr lang="es-ES" dirty="0" smtClean="0"/>
              <a:t>considerada de manera explicita en los planes</a:t>
            </a:r>
          </a:p>
          <a:p>
            <a:pPr>
              <a:buNone/>
            </a:pPr>
            <a:r>
              <a:rPr lang="es-ES" dirty="0" smtClean="0"/>
              <a:t>de desarrollo municipal, pues el mejoramiento</a:t>
            </a:r>
          </a:p>
          <a:p>
            <a:pPr>
              <a:buNone/>
            </a:pPr>
            <a:r>
              <a:rPr lang="es-ES" dirty="0" smtClean="0"/>
              <a:t>de su calidad de vida es la misión principal</a:t>
            </a:r>
          </a:p>
          <a:p>
            <a:pPr>
              <a:buNone/>
            </a:pPr>
            <a:r>
              <a:rPr lang="es-ES" dirty="0" smtClean="0"/>
              <a:t>de los municipios.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</TotalTime>
  <Words>475</Words>
  <Application>Microsoft Office PowerPoint</Application>
  <PresentationFormat>Presentación en pantalla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Viajes</vt:lpstr>
      <vt:lpstr>YurY marcela Tangarife Álvaro Daniel Obando  franklin chaverra   </vt:lpstr>
      <vt:lpstr>Diapositiva 2</vt:lpstr>
      <vt:lpstr>Generalidades</vt:lpstr>
      <vt:lpstr>Diapositiva 4</vt:lpstr>
      <vt:lpstr>Indicadores</vt:lpstr>
      <vt:lpstr>IDH Histórico</vt:lpstr>
      <vt:lpstr>NBI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Periodo de retorno de inundación para 100 años.</vt:lpstr>
      <vt:lpstr>Periodo de retorno de inundación actual</vt:lpstr>
      <vt:lpstr>Diapositiva 17</vt:lpstr>
      <vt:lpstr>Diapositiva 18</vt:lpstr>
      <vt:lpstr>Mapa de actores</vt:lpstr>
      <vt:lpstr>CONCLUSIONES</vt:lpstr>
      <vt:lpstr>CONCLUSIONES</vt:lpstr>
    </vt:vector>
  </TitlesOfParts>
  <Company>kyu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Yuri marcela Tangarife Álvaro Daniel Obando  franklin chaverra</dc:title>
  <dc:creator>frank</dc:creator>
  <cp:lastModifiedBy>PC</cp:lastModifiedBy>
  <cp:revision>9</cp:revision>
  <dcterms:created xsi:type="dcterms:W3CDTF">2012-03-08T22:30:20Z</dcterms:created>
  <dcterms:modified xsi:type="dcterms:W3CDTF">2012-03-09T02:29:20Z</dcterms:modified>
</cp:coreProperties>
</file>