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1D27B-07E1-406F-8EE5-8B3CEC05F870}" type="datetimeFigureOut">
              <a:rPr lang="es-CO" smtClean="0"/>
              <a:t>09/08/2011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BF866C-B2DF-4402-A93D-FF44769D8546}" type="slidenum">
              <a:rPr lang="es-CO" smtClean="0"/>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BF866C-B2DF-4402-A93D-FF44769D8546}" type="slidenum">
              <a:rPr lang="es-CO" smtClean="0"/>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F965AE-7B9D-4642-9BD8-7E8F059D6AD5}" type="datetimeFigureOut">
              <a:rPr lang="es-CO" smtClean="0"/>
              <a:t>09/08/2011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C1C8C7D-28B5-4E16-97B2-5370EAE6502D}"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965AE-7B9D-4642-9BD8-7E8F059D6AD5}" type="datetimeFigureOut">
              <a:rPr lang="es-CO" smtClean="0"/>
              <a:t>09/08/2011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C8C7D-28B5-4E16-97B2-5370EAE6502D}"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uario\NACHO\memoria nacho\ATLASDPTO2003\Pereira_Rural_Division Politica.jpg"/>
          <p:cNvPicPr>
            <a:picLocks noChangeAspect="1" noChangeArrowheads="1"/>
          </p:cNvPicPr>
          <p:nvPr/>
        </p:nvPicPr>
        <p:blipFill>
          <a:blip r:embed="rId2" cstate="print"/>
          <a:srcRect/>
          <a:stretch>
            <a:fillRect/>
          </a:stretch>
        </p:blipFill>
        <p:spPr bwMode="auto">
          <a:xfrm>
            <a:off x="35496" y="0"/>
            <a:ext cx="9001000" cy="6755660"/>
          </a:xfrm>
          <a:prstGeom prst="rect">
            <a:avLst/>
          </a:prstGeom>
          <a:ln w="228600" cap="sq" cmpd="thickThin">
            <a:solidFill>
              <a:srgbClr val="000000"/>
            </a:solidFill>
            <a:prstDash val="solid"/>
            <a:miter lim="800000"/>
          </a:ln>
          <a:effectLst>
            <a:innerShdw blurRad="76200">
              <a:srgbClr val="000000"/>
            </a:innerShdw>
          </a:effectLst>
        </p:spPr>
      </p:pic>
      <p:sp>
        <p:nvSpPr>
          <p:cNvPr id="2" name="1 Título"/>
          <p:cNvSpPr>
            <a:spLocks noGrp="1"/>
          </p:cNvSpPr>
          <p:nvPr>
            <p:ph type="ctrTitle"/>
          </p:nvPr>
        </p:nvSpPr>
        <p:spPr>
          <a:xfrm>
            <a:off x="827584" y="4149080"/>
            <a:ext cx="5544616" cy="1470025"/>
          </a:xfrm>
        </p:spPr>
        <p:txBody>
          <a:bodyPr>
            <a:normAutofit/>
          </a:bodyPr>
          <a:lstStyle/>
          <a:p>
            <a:r>
              <a:rPr lang="es-CO" sz="2000" dirty="0" smtClean="0"/>
              <a:t>PRACTICA AMBIENTAL </a:t>
            </a:r>
            <a:r>
              <a:rPr lang="es-CO" sz="3600" dirty="0" smtClean="0"/>
              <a:t>INTERDISCIPLINARIA III</a:t>
            </a:r>
            <a:endParaRPr lang="es-CO"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Wallpaper Wall pintado 17"/>
          <p:cNvPicPr>
            <a:picLocks noChangeAspect="1" noChangeArrowheads="1"/>
          </p:cNvPicPr>
          <p:nvPr/>
        </p:nvPicPr>
        <p:blipFill>
          <a:blip r:embed="rId2" cstate="print"/>
          <a:srcRect/>
          <a:stretch>
            <a:fillRect/>
          </a:stretch>
        </p:blipFill>
        <p:spPr bwMode="auto">
          <a:xfrm>
            <a:off x="0" y="0"/>
            <a:ext cx="9144000" cy="6844937"/>
          </a:xfrm>
          <a:prstGeom prst="rect">
            <a:avLst/>
          </a:prstGeom>
          <a:noFill/>
        </p:spPr>
      </p:pic>
      <p:sp>
        <p:nvSpPr>
          <p:cNvPr id="2" name="1 Título"/>
          <p:cNvSpPr>
            <a:spLocks noGrp="1"/>
          </p:cNvSpPr>
          <p:nvPr>
            <p:ph type="title"/>
          </p:nvPr>
        </p:nvSpPr>
        <p:spPr/>
        <p:txBody>
          <a:bodyPr>
            <a:normAutofit fontScale="90000"/>
          </a:bodyPr>
          <a:lstStyle/>
          <a:p>
            <a:r>
              <a:rPr lang="es-CO" dirty="0" smtClean="0"/>
              <a:t>Programa de Administración Ambiental</a:t>
            </a:r>
            <a:endParaRPr lang="es-CO" dirty="0"/>
          </a:p>
        </p:txBody>
      </p:sp>
      <p:sp>
        <p:nvSpPr>
          <p:cNvPr id="3" name="2 Marcador de contenido"/>
          <p:cNvSpPr>
            <a:spLocks noGrp="1"/>
          </p:cNvSpPr>
          <p:nvPr>
            <p:ph idx="1"/>
          </p:nvPr>
        </p:nvSpPr>
        <p:spPr>
          <a:xfrm>
            <a:off x="4067944" y="1844825"/>
            <a:ext cx="4557192" cy="3960440"/>
          </a:xfrm>
        </p:spPr>
        <p:txBody>
          <a:bodyPr>
            <a:noAutofit/>
          </a:bodyPr>
          <a:lstStyle/>
          <a:p>
            <a:pPr algn="just">
              <a:buNone/>
            </a:pPr>
            <a:r>
              <a:rPr lang="es-CO" sz="1400" b="1" dirty="0" smtClean="0"/>
              <a:t>Obejtivo general:  </a:t>
            </a:r>
          </a:p>
          <a:p>
            <a:pPr algn="just">
              <a:buNone/>
            </a:pPr>
            <a:r>
              <a:rPr lang="es-CO" sz="1400" dirty="0"/>
              <a:t>	</a:t>
            </a:r>
            <a:r>
              <a:rPr lang="es-CO" sz="1400" dirty="0" smtClean="0"/>
              <a:t>Formar </a:t>
            </a:r>
            <a:r>
              <a:rPr lang="es-CO" sz="1400" dirty="0"/>
              <a:t>un profesional que esté en capacidad de administrar científicamente la problemática ambiental y la oferta de recursos en el ámbito biofísico y sociocultural, hacia la generación de los criterios que promuevan un desarrollo regional y sostenible</a:t>
            </a:r>
            <a:r>
              <a:rPr lang="es-CO" sz="1400" dirty="0" smtClean="0"/>
              <a:t>.</a:t>
            </a:r>
          </a:p>
          <a:p>
            <a:pPr algn="just">
              <a:buNone/>
            </a:pPr>
            <a:endParaRPr lang="es-CO" sz="1400" dirty="0" smtClean="0"/>
          </a:p>
          <a:p>
            <a:pPr algn="just">
              <a:buNone/>
            </a:pPr>
            <a:r>
              <a:rPr lang="es-CO" sz="1400" b="1" dirty="0" smtClean="0"/>
              <a:t>Misión de la Facultad de Ciencias Ambientales:</a:t>
            </a:r>
            <a:endParaRPr lang="es-CO" sz="1400" b="1" dirty="0"/>
          </a:p>
          <a:p>
            <a:pPr algn="just">
              <a:buNone/>
            </a:pPr>
            <a:r>
              <a:rPr lang="es-CO" sz="1400" dirty="0" smtClean="0"/>
              <a:t>	Servimos </a:t>
            </a:r>
            <a:r>
              <a:rPr lang="es-CO" sz="1400" dirty="0"/>
              <a:t>a la comunidad académica y a la sociedad civil, para la construcción colectiva de soluciones a situaciones problemáticas y al aprovechamiento de oportunidades ambientales hacia el desarrollo humano sostenible local, en el ámbito regional, nacional e internacional. </a:t>
            </a:r>
          </a:p>
          <a:p>
            <a:endParaRPr lang="es-CO" sz="1400" dirty="0"/>
          </a:p>
          <a:p>
            <a:pPr algn="just">
              <a:buNone/>
            </a:pPr>
            <a:endParaRPr lang="es-CO"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allpaper Wall pintado 17"/>
          <p:cNvPicPr>
            <a:picLocks noChangeAspect="1" noChangeArrowheads="1"/>
          </p:cNvPicPr>
          <p:nvPr/>
        </p:nvPicPr>
        <p:blipFill>
          <a:blip r:embed="rId2" cstate="print"/>
          <a:srcRect/>
          <a:stretch>
            <a:fillRect/>
          </a:stretch>
        </p:blipFill>
        <p:spPr bwMode="auto">
          <a:xfrm>
            <a:off x="0" y="0"/>
            <a:ext cx="9144000" cy="6844937"/>
          </a:xfrm>
          <a:prstGeom prst="rect">
            <a:avLst/>
          </a:prstGeom>
          <a:noFill/>
        </p:spPr>
      </p:pic>
      <p:sp>
        <p:nvSpPr>
          <p:cNvPr id="3" name="2 Marcador de contenido"/>
          <p:cNvSpPr>
            <a:spLocks noGrp="1"/>
          </p:cNvSpPr>
          <p:nvPr>
            <p:ph idx="1"/>
          </p:nvPr>
        </p:nvSpPr>
        <p:spPr>
          <a:xfrm>
            <a:off x="467544" y="980728"/>
            <a:ext cx="8229600" cy="4525963"/>
          </a:xfrm>
        </p:spPr>
        <p:txBody>
          <a:bodyPr>
            <a:normAutofit fontScale="85000" lnSpcReduction="10000"/>
          </a:bodyPr>
          <a:lstStyle/>
          <a:p>
            <a:pPr algn="just">
              <a:buNone/>
            </a:pPr>
            <a:r>
              <a:rPr lang="es-CO" dirty="0" smtClean="0"/>
              <a:t>El diseño curricular del programa de Administración del Medio Ambiente, contemplan los siguientes énfasis:</a:t>
            </a:r>
          </a:p>
          <a:p>
            <a:pPr algn="just">
              <a:buNone/>
            </a:pPr>
            <a:r>
              <a:rPr lang="es-CO" dirty="0"/>
              <a:t>	</a:t>
            </a:r>
            <a:r>
              <a:rPr lang="es-CO" dirty="0" smtClean="0"/>
              <a:t>	</a:t>
            </a:r>
            <a:r>
              <a:rPr lang="es-CO" sz="2400" dirty="0" smtClean="0"/>
              <a:t>Gestión ambiental de sistemas rurales.</a:t>
            </a:r>
          </a:p>
          <a:p>
            <a:pPr algn="just">
              <a:buNone/>
            </a:pPr>
            <a:r>
              <a:rPr lang="es-CO" sz="2400" dirty="0"/>
              <a:t>	</a:t>
            </a:r>
            <a:r>
              <a:rPr lang="es-CO" sz="2400" dirty="0" smtClean="0"/>
              <a:t>	Gestión ambiental de sistemas urbanos.</a:t>
            </a:r>
          </a:p>
          <a:p>
            <a:pPr algn="just">
              <a:buNone/>
            </a:pPr>
            <a:r>
              <a:rPr lang="es-CO" sz="2400" dirty="0"/>
              <a:t>	</a:t>
            </a:r>
            <a:r>
              <a:rPr lang="es-CO" sz="2400" dirty="0" smtClean="0"/>
              <a:t>	Gestión ambiental urbana</a:t>
            </a:r>
          </a:p>
          <a:p>
            <a:pPr algn="just">
              <a:buNone/>
            </a:pPr>
            <a:r>
              <a:rPr lang="es-CO" sz="2400" dirty="0" smtClean="0"/>
              <a:t>		Gestión ambiental empresarial </a:t>
            </a:r>
          </a:p>
          <a:p>
            <a:pPr algn="just">
              <a:buNone/>
            </a:pPr>
            <a:r>
              <a:rPr lang="es-CO" sz="2400" dirty="0" smtClean="0"/>
              <a:t>		Gestión del riesgo</a:t>
            </a:r>
          </a:p>
          <a:p>
            <a:pPr algn="just">
              <a:buNone/>
            </a:pPr>
            <a:endParaRPr lang="es-CO" sz="2400" dirty="0" smtClean="0"/>
          </a:p>
          <a:p>
            <a:pPr algn="just">
              <a:buNone/>
            </a:pPr>
            <a:r>
              <a:rPr lang="es-CO" sz="2400" dirty="0" smtClean="0"/>
              <a:t>Reconoce que gestión de tecnologías ambientalmente apropiadas es transversal y fortalece las anteriores.</a:t>
            </a:r>
          </a:p>
          <a:p>
            <a:pPr algn="just">
              <a:buNone/>
            </a:pPr>
            <a:endParaRPr lang="es-CO" sz="2400" dirty="0"/>
          </a:p>
          <a:p>
            <a:pPr algn="just">
              <a:buNone/>
            </a:pPr>
            <a:r>
              <a:rPr lang="es-CO" sz="2400" dirty="0" smtClean="0"/>
              <a:t>De igual manera  reconoce  que todas las anteriores constituyen en su conjunto envolvente la llamada Gestión de cultura  Ambiental</a:t>
            </a:r>
          </a:p>
          <a:p>
            <a:pPr algn="just">
              <a:buNone/>
            </a:pPr>
            <a:endParaRPr lang="es-C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allpaper Wall pintado 17"/>
          <p:cNvPicPr>
            <a:picLocks noChangeAspect="1" noChangeArrowheads="1"/>
          </p:cNvPicPr>
          <p:nvPr/>
        </p:nvPicPr>
        <p:blipFill>
          <a:blip r:embed="rId2" cstate="print"/>
          <a:srcRect/>
          <a:stretch>
            <a:fillRect/>
          </a:stretch>
        </p:blipFill>
        <p:spPr bwMode="auto">
          <a:xfrm>
            <a:off x="0" y="0"/>
            <a:ext cx="9144000" cy="6844937"/>
          </a:xfrm>
          <a:prstGeom prst="rect">
            <a:avLst/>
          </a:prstGeom>
          <a:noFill/>
        </p:spPr>
      </p:pic>
      <p:sp>
        <p:nvSpPr>
          <p:cNvPr id="2" name="1 Título"/>
          <p:cNvSpPr>
            <a:spLocks noGrp="1"/>
          </p:cNvSpPr>
          <p:nvPr>
            <p:ph type="title"/>
          </p:nvPr>
        </p:nvSpPr>
        <p:spPr>
          <a:xfrm>
            <a:off x="467544" y="692696"/>
            <a:ext cx="8229600" cy="1143000"/>
          </a:xfrm>
        </p:spPr>
        <p:txBody>
          <a:bodyPr>
            <a:normAutofit fontScale="90000"/>
          </a:bodyPr>
          <a:lstStyle/>
          <a:p>
            <a:pPr algn="just"/>
            <a:r>
              <a:rPr lang="es-CO" dirty="0" smtClean="0"/>
              <a:t>Obj</a:t>
            </a:r>
            <a:r>
              <a:rPr lang="es-CO" dirty="0" smtClean="0"/>
              <a:t>e</a:t>
            </a:r>
            <a:r>
              <a:rPr lang="es-CO" dirty="0" smtClean="0"/>
              <a:t>tivo curricular de la practica ambiental  interdisciplinaria III</a:t>
            </a:r>
            <a:endParaRPr lang="es-CO" dirty="0"/>
          </a:p>
        </p:txBody>
      </p:sp>
      <p:sp>
        <p:nvSpPr>
          <p:cNvPr id="3" name="2 Marcador de contenido"/>
          <p:cNvSpPr>
            <a:spLocks noGrp="1"/>
          </p:cNvSpPr>
          <p:nvPr>
            <p:ph idx="1"/>
          </p:nvPr>
        </p:nvSpPr>
        <p:spPr>
          <a:xfrm>
            <a:off x="683568" y="2420888"/>
            <a:ext cx="8229600" cy="3845024"/>
          </a:xfrm>
        </p:spPr>
        <p:txBody>
          <a:bodyPr>
            <a:normAutofit lnSpcReduction="10000"/>
          </a:bodyPr>
          <a:lstStyle/>
          <a:p>
            <a:pPr algn="just">
              <a:buNone/>
            </a:pPr>
            <a:r>
              <a:rPr lang="es-CO" sz="2400" dirty="0" smtClean="0"/>
              <a:t>La fase de gestión que se enfatiza en las líneas de profundización del actual pensum… se estará en capacidad de formular una propuesta de gestión integral para el estudio del caso analizado.  El ejercicio estará centrado en la realización de una propuesta viable económica, técnica y científicamente, como laboratorio de gestión ambiental local o regional pertinente con las necesidades sentidas socialmente.</a:t>
            </a:r>
          </a:p>
          <a:p>
            <a:pPr algn="just">
              <a:buNone/>
            </a:pPr>
            <a:endParaRPr lang="es-CO" sz="2400" dirty="0" smtClean="0"/>
          </a:p>
          <a:p>
            <a:pPr algn="just">
              <a:buNone/>
            </a:pPr>
            <a:endParaRPr lang="es-CO" sz="2400" dirty="0" smtClean="0"/>
          </a:p>
          <a:p>
            <a:pPr algn="r">
              <a:buNone/>
            </a:pPr>
            <a:r>
              <a:rPr lang="es-CO" sz="1400" i="1" dirty="0" smtClean="0"/>
              <a:t>						Proceso de modernización curricular  del programa de administración del medio ambiente.2001.</a:t>
            </a:r>
            <a:endParaRPr lang="es-CO" sz="1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allpaper Wall pintado 17"/>
          <p:cNvPicPr>
            <a:picLocks noChangeAspect="1" noChangeArrowheads="1"/>
          </p:cNvPicPr>
          <p:nvPr/>
        </p:nvPicPr>
        <p:blipFill>
          <a:blip r:embed="rId3" cstate="print"/>
          <a:srcRect/>
          <a:stretch>
            <a:fillRect/>
          </a:stretch>
        </p:blipFill>
        <p:spPr bwMode="auto">
          <a:xfrm>
            <a:off x="0" y="0"/>
            <a:ext cx="9144000" cy="6844937"/>
          </a:xfrm>
          <a:prstGeom prst="rect">
            <a:avLst/>
          </a:prstGeom>
          <a:noFill/>
        </p:spPr>
      </p:pic>
      <p:sp>
        <p:nvSpPr>
          <p:cNvPr id="2" name="1 Título"/>
          <p:cNvSpPr>
            <a:spLocks noGrp="1"/>
          </p:cNvSpPr>
          <p:nvPr>
            <p:ph type="title"/>
          </p:nvPr>
        </p:nvSpPr>
        <p:spPr/>
        <p:txBody>
          <a:bodyPr>
            <a:normAutofit fontScale="90000"/>
          </a:bodyPr>
          <a:lstStyle/>
          <a:p>
            <a:r>
              <a:rPr lang="es-CO" dirty="0" smtClean="0"/>
              <a:t>Fundamentos Filosóficos</a:t>
            </a:r>
            <a:br>
              <a:rPr lang="es-CO" dirty="0" smtClean="0"/>
            </a:br>
            <a:r>
              <a:rPr lang="es-CO" dirty="0" smtClean="0"/>
              <a:t>Ser – Saber – Saber Hacer</a:t>
            </a:r>
            <a:endParaRPr lang="es-CO" dirty="0"/>
          </a:p>
        </p:txBody>
      </p:sp>
      <p:sp>
        <p:nvSpPr>
          <p:cNvPr id="3" name="2 Marcador de contenido"/>
          <p:cNvSpPr>
            <a:spLocks noGrp="1"/>
          </p:cNvSpPr>
          <p:nvPr>
            <p:ph idx="1"/>
          </p:nvPr>
        </p:nvSpPr>
        <p:spPr/>
        <p:txBody>
          <a:bodyPr>
            <a:normAutofit fontScale="47500" lnSpcReduction="20000"/>
          </a:bodyPr>
          <a:lstStyle/>
          <a:p>
            <a:pPr>
              <a:buNone/>
            </a:pPr>
            <a:r>
              <a:rPr lang="es-CO" b="1" dirty="0"/>
              <a:t>COMPETENCIAS BASICAS:</a:t>
            </a:r>
          </a:p>
          <a:p>
            <a:pPr algn="just">
              <a:buNone/>
            </a:pPr>
            <a:r>
              <a:rPr lang="es-CO" dirty="0"/>
              <a:t>Capacidad de análisis y síntesis, racionamiento crítico, habilidades en lecto escritura.</a:t>
            </a:r>
          </a:p>
          <a:p>
            <a:pPr algn="just">
              <a:buNone/>
            </a:pPr>
            <a:r>
              <a:rPr lang="es-CO" dirty="0"/>
              <a:t>Compromiso ético con la sociedad.</a:t>
            </a:r>
          </a:p>
          <a:p>
            <a:pPr>
              <a:buNone/>
            </a:pPr>
            <a:r>
              <a:rPr lang="es-CO" dirty="0"/>
              <a:t> </a:t>
            </a:r>
          </a:p>
          <a:p>
            <a:pPr>
              <a:buNone/>
            </a:pPr>
            <a:r>
              <a:rPr lang="es-CO" b="1" dirty="0"/>
              <a:t>COMPETENCIAS  DISCIPLINARES: </a:t>
            </a:r>
          </a:p>
          <a:p>
            <a:pPr algn="just">
              <a:buNone/>
            </a:pPr>
            <a:r>
              <a:rPr lang="es-CO" dirty="0"/>
              <a:t>Capacidad para comprender la problemática desde aspectos relacionados con el componente biofísico y sus ciencias afines, como con los aspectos culturales que exigen las Ciencias Sociales. </a:t>
            </a:r>
          </a:p>
          <a:p>
            <a:pPr>
              <a:buNone/>
            </a:pPr>
            <a:r>
              <a:rPr lang="es-CO" dirty="0"/>
              <a:t> </a:t>
            </a:r>
          </a:p>
          <a:p>
            <a:pPr>
              <a:buNone/>
            </a:pPr>
            <a:r>
              <a:rPr lang="es-CO" b="1" dirty="0"/>
              <a:t>COMPETENCIAS ESPECÍFICAS:</a:t>
            </a:r>
          </a:p>
          <a:p>
            <a:pPr algn="just">
              <a:buNone/>
            </a:pPr>
            <a:r>
              <a:rPr lang="es-CO" dirty="0"/>
              <a:t>Capacidad para entender los procesos multi e interdisciplinarios relacionados con la problemática ambiental, conciencia de las dimensiones históricas, geográficas y culturales del territorio.</a:t>
            </a:r>
          </a:p>
          <a:p>
            <a:pPr algn="just">
              <a:buNone/>
            </a:pPr>
            <a:r>
              <a:rPr lang="es-CO" dirty="0"/>
              <a:t>Comprensión de la problemática ambiental, a diferentes escalas territoriales y en diferentes sectores ambientales tanto privados como públicos.</a:t>
            </a:r>
          </a:p>
          <a:p>
            <a:pPr algn="just">
              <a:buNone/>
            </a:pPr>
            <a:r>
              <a:rPr lang="es-CO" dirty="0"/>
              <a:t>Comprensión de la problemática ambiental a partir del reconocimiento de los cuatro actores </a:t>
            </a:r>
            <a:r>
              <a:rPr lang="es-CO" dirty="0" smtClean="0"/>
              <a:t>sociales relacionados </a:t>
            </a:r>
            <a:r>
              <a:rPr lang="es-CO" dirty="0"/>
              <a:t>con la administración ambiental: Las Instituciones, La comunidad, el Sector Productivo y la Academia</a:t>
            </a:r>
            <a:r>
              <a:rPr lang="es-CO" dirty="0" smtClean="0"/>
              <a:t>.</a:t>
            </a:r>
          </a:p>
          <a:p>
            <a:pPr algn="just">
              <a:buNone/>
            </a:pPr>
            <a:endParaRPr lang="es-CO" dirty="0"/>
          </a:p>
          <a:p>
            <a:pPr>
              <a:buNone/>
            </a:pPr>
            <a:r>
              <a:rPr lang="es-CO" b="1" dirty="0"/>
              <a:t>COMPETENCIAS PROFESIONALES:</a:t>
            </a:r>
          </a:p>
          <a:p>
            <a:pPr algn="just">
              <a:buNone/>
            </a:pPr>
            <a:r>
              <a:rPr lang="es-CO" dirty="0"/>
              <a:t>Capacidad para reconocer y aplicar los principios de la planificación y la gestión ambiental en problemáticas ambientales concretas</a:t>
            </a:r>
          </a:p>
          <a:p>
            <a:pPr>
              <a:buNone/>
            </a:pPr>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allpaper Wall pintado 17"/>
          <p:cNvPicPr>
            <a:picLocks noChangeAspect="1" noChangeArrowheads="1"/>
          </p:cNvPicPr>
          <p:nvPr/>
        </p:nvPicPr>
        <p:blipFill>
          <a:blip r:embed="rId2" cstate="print"/>
          <a:srcRect/>
          <a:stretch>
            <a:fillRect/>
          </a:stretch>
        </p:blipFill>
        <p:spPr bwMode="auto">
          <a:xfrm>
            <a:off x="0" y="0"/>
            <a:ext cx="9144000" cy="6844937"/>
          </a:xfrm>
          <a:prstGeom prst="rect">
            <a:avLst/>
          </a:prstGeom>
          <a:noFill/>
        </p:spPr>
      </p:pic>
      <p:sp>
        <p:nvSpPr>
          <p:cNvPr id="2" name="1 Título"/>
          <p:cNvSpPr>
            <a:spLocks noGrp="1"/>
          </p:cNvSpPr>
          <p:nvPr>
            <p:ph type="title"/>
          </p:nvPr>
        </p:nvSpPr>
        <p:spPr/>
        <p:txBody>
          <a:bodyPr>
            <a:noAutofit/>
          </a:bodyPr>
          <a:lstStyle/>
          <a:p>
            <a:r>
              <a:rPr lang="es-CO" sz="2400" dirty="0" smtClean="0"/>
              <a:t/>
            </a:r>
            <a:br>
              <a:rPr lang="es-CO" sz="2400" dirty="0" smtClean="0"/>
            </a:br>
            <a:r>
              <a:rPr lang="es-CO" sz="3200" dirty="0" smtClean="0"/>
              <a:t>Fundamentos Legales</a:t>
            </a:r>
            <a:r>
              <a:rPr lang="es-CO" sz="2400" dirty="0" smtClean="0"/>
              <a:t/>
            </a:r>
            <a:br>
              <a:rPr lang="es-CO" sz="2400" dirty="0" smtClean="0"/>
            </a:br>
            <a:r>
              <a:rPr lang="es-CO" sz="2400" dirty="0" smtClean="0"/>
              <a:t>Ley </a:t>
            </a:r>
            <a:r>
              <a:rPr lang="es-CO" sz="2400" dirty="0" smtClean="0"/>
              <a:t> 1124 de 2007.</a:t>
            </a:r>
            <a:br>
              <a:rPr lang="es-CO" sz="2400" dirty="0" smtClean="0"/>
            </a:br>
            <a:endParaRPr lang="es-CO" sz="2400" dirty="0"/>
          </a:p>
        </p:txBody>
      </p:sp>
      <p:sp>
        <p:nvSpPr>
          <p:cNvPr id="3" name="2 Marcador de contenido"/>
          <p:cNvSpPr>
            <a:spLocks noGrp="1"/>
          </p:cNvSpPr>
          <p:nvPr>
            <p:ph idx="1"/>
          </p:nvPr>
        </p:nvSpPr>
        <p:spPr>
          <a:xfrm>
            <a:off x="467544" y="1988840"/>
            <a:ext cx="8229600" cy="3268960"/>
          </a:xfrm>
        </p:spPr>
        <p:txBody>
          <a:bodyPr>
            <a:normAutofit/>
          </a:bodyPr>
          <a:lstStyle/>
          <a:p>
            <a:pPr algn="just">
              <a:buNone/>
            </a:pPr>
            <a:r>
              <a:rPr lang="es-CO" sz="2400" dirty="0" smtClean="0"/>
              <a:t>La Administración Ambiental es:  Una carrera profesional a nivel universitario, que tiene como objetivo GESTIONAR, SUPERVISAR, CONTROLAR, EJERCER  MANDO E INFLUENCIAR EN EL SITEMA GLOBAL, constituido por elementos naturales y artificiales de naturaleza física, química, biológica, sociocultural y de sus interrelaciones en permanente modificación por la acción humana o natural que rige o condiciona la existencia  o desarrollo de la vida.</a:t>
            </a:r>
            <a:endParaRPr lang="es-CO"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allpaper Wall pintado 17"/>
          <p:cNvPicPr>
            <a:picLocks noChangeAspect="1" noChangeArrowheads="1"/>
          </p:cNvPicPr>
          <p:nvPr/>
        </p:nvPicPr>
        <p:blipFill>
          <a:blip r:embed="rId2" cstate="print"/>
          <a:srcRect/>
          <a:stretch>
            <a:fillRect/>
          </a:stretch>
        </p:blipFill>
        <p:spPr bwMode="auto">
          <a:xfrm>
            <a:off x="0" y="0"/>
            <a:ext cx="9144000" cy="6844937"/>
          </a:xfrm>
          <a:prstGeom prst="rect">
            <a:avLst/>
          </a:prstGeom>
          <a:noFill/>
        </p:spPr>
      </p:pic>
      <p:sp>
        <p:nvSpPr>
          <p:cNvPr id="2" name="1 Título"/>
          <p:cNvSpPr>
            <a:spLocks noGrp="1"/>
          </p:cNvSpPr>
          <p:nvPr>
            <p:ph type="title"/>
          </p:nvPr>
        </p:nvSpPr>
        <p:spPr/>
        <p:txBody>
          <a:bodyPr/>
          <a:lstStyle/>
          <a:p>
            <a:r>
              <a:rPr lang="es-CO" dirty="0" smtClean="0"/>
              <a:t>Metodología</a:t>
            </a:r>
            <a:endParaRPr lang="es-CO" dirty="0"/>
          </a:p>
        </p:txBody>
      </p:sp>
      <p:sp>
        <p:nvSpPr>
          <p:cNvPr id="3" name="2 Marcador de contenido"/>
          <p:cNvSpPr>
            <a:spLocks noGrp="1"/>
          </p:cNvSpPr>
          <p:nvPr>
            <p:ph idx="1"/>
          </p:nvPr>
        </p:nvSpPr>
        <p:spPr/>
        <p:txBody>
          <a:bodyPr>
            <a:normAutofit/>
          </a:bodyPr>
          <a:lstStyle/>
          <a:p>
            <a:pPr algn="just">
              <a:buNone/>
            </a:pPr>
            <a:r>
              <a:rPr lang="es-CO" dirty="0" smtClean="0"/>
              <a:t>Para el desarrollo de la practica ambiental interdisciplinaria III, se trabajará con base en la proyectación, entendida esta como, la metodología que permite a través de la sumatoria de acciones (uso de ,métodos y herramientas), plantear posibles alternativas de solución a problemas reales y sentidos por una comunidad.</a:t>
            </a:r>
          </a:p>
          <a:p>
            <a:pPr>
              <a:buNone/>
            </a:pPr>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allpaper Wall pintado 17"/>
          <p:cNvPicPr>
            <a:picLocks noChangeAspect="1" noChangeArrowheads="1"/>
          </p:cNvPicPr>
          <p:nvPr/>
        </p:nvPicPr>
        <p:blipFill>
          <a:blip r:embed="rId2" cstate="print"/>
          <a:srcRect/>
          <a:stretch>
            <a:fillRect/>
          </a:stretch>
        </p:blipFill>
        <p:spPr bwMode="auto">
          <a:xfrm>
            <a:off x="0" y="0"/>
            <a:ext cx="9144000" cy="6844937"/>
          </a:xfrm>
          <a:prstGeom prst="rect">
            <a:avLst/>
          </a:prstGeom>
          <a:noFill/>
        </p:spPr>
      </p:pic>
      <p:sp>
        <p:nvSpPr>
          <p:cNvPr id="2" name="1 Título"/>
          <p:cNvSpPr>
            <a:spLocks noGrp="1"/>
          </p:cNvSpPr>
          <p:nvPr>
            <p:ph type="title"/>
          </p:nvPr>
        </p:nvSpPr>
        <p:spPr/>
        <p:txBody>
          <a:bodyPr/>
          <a:lstStyle/>
          <a:p>
            <a:r>
              <a:rPr lang="es-CO" dirty="0" smtClean="0"/>
              <a:t>Seguimiento y evaluación</a:t>
            </a:r>
            <a:endParaRPr lang="es-CO" dirty="0"/>
          </a:p>
        </p:txBody>
      </p:sp>
      <p:sp>
        <p:nvSpPr>
          <p:cNvPr id="3" name="2 Marcador de contenido"/>
          <p:cNvSpPr>
            <a:spLocks noGrp="1"/>
          </p:cNvSpPr>
          <p:nvPr>
            <p:ph idx="1"/>
          </p:nvPr>
        </p:nvSpPr>
        <p:spPr/>
        <p:txBody>
          <a:bodyPr>
            <a:normAutofit fontScale="92500" lnSpcReduction="10000"/>
          </a:bodyPr>
          <a:lstStyle/>
          <a:p>
            <a:pPr algn="just">
              <a:buNone/>
            </a:pPr>
            <a:r>
              <a:rPr lang="es-CO" sz="2400" dirty="0" smtClean="0"/>
              <a:t>Asesoría permanente por grupos de trabajo los días designados (por la administración académica) en horario de 2-6 p.m. días miércoles.</a:t>
            </a:r>
          </a:p>
          <a:p>
            <a:pPr algn="just">
              <a:buNone/>
            </a:pPr>
            <a:endParaRPr lang="es-CO" sz="2400" dirty="0"/>
          </a:p>
          <a:p>
            <a:pPr algn="just">
              <a:buNone/>
            </a:pPr>
            <a:r>
              <a:rPr lang="es-CO" sz="2400" dirty="0" smtClean="0"/>
              <a:t>Sesiones de retroalimentación.  Mesas de gestión (cada una tendrá su propia metodología y resultados).</a:t>
            </a:r>
          </a:p>
          <a:p>
            <a:pPr algn="just">
              <a:buNone/>
            </a:pPr>
            <a:endParaRPr lang="es-CO" sz="2400" dirty="0"/>
          </a:p>
          <a:p>
            <a:pPr algn="just">
              <a:buNone/>
            </a:pPr>
            <a:r>
              <a:rPr lang="es-CO" sz="2400" dirty="0" smtClean="0"/>
              <a:t>Trabajo Final escrito  y sustentado.</a:t>
            </a:r>
          </a:p>
          <a:p>
            <a:pPr algn="just">
              <a:buNone/>
            </a:pPr>
            <a:endParaRPr lang="es-CO" sz="2400" dirty="0"/>
          </a:p>
          <a:p>
            <a:pPr algn="just">
              <a:buNone/>
            </a:pPr>
            <a:r>
              <a:rPr lang="es-CO" sz="2400" dirty="0" smtClean="0"/>
              <a:t>Porcentaje de calificación para cada parcial y el  final .</a:t>
            </a:r>
          </a:p>
          <a:p>
            <a:pPr algn="just">
              <a:buNone/>
            </a:pPr>
            <a:r>
              <a:rPr lang="es-CO" sz="2400" dirty="0" smtClean="0"/>
              <a:t>	30% asistencia a  asesoría.</a:t>
            </a:r>
          </a:p>
          <a:p>
            <a:pPr algn="just">
              <a:buNone/>
            </a:pPr>
            <a:r>
              <a:rPr lang="es-CO" sz="2400" dirty="0" smtClean="0"/>
              <a:t>	20% Asistencia mesas de gestión</a:t>
            </a:r>
          </a:p>
          <a:p>
            <a:pPr algn="just">
              <a:buNone/>
            </a:pPr>
            <a:r>
              <a:rPr lang="es-CO" sz="2400" dirty="0" smtClean="0"/>
              <a:t>	50 % informes escritos</a:t>
            </a:r>
            <a:endParaRPr lang="es-CO"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314</Words>
  <Application>Microsoft Office PowerPoint</Application>
  <PresentationFormat>Presentación en pantalla (4:3)</PresentationFormat>
  <Paragraphs>53</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PRACTICA AMBIENTAL INTERDISCIPLINARIA III</vt:lpstr>
      <vt:lpstr>Programa de Administración Ambiental</vt:lpstr>
      <vt:lpstr>Diapositiva 3</vt:lpstr>
      <vt:lpstr>Objetivo curricular de la practica ambiental  interdisciplinaria III</vt:lpstr>
      <vt:lpstr>Fundamentos Filosóficos Ser – Saber – Saber Hacer</vt:lpstr>
      <vt:lpstr> Fundamentos Legales Ley  1124 de 2007. </vt:lpstr>
      <vt:lpstr>Metodología</vt:lpstr>
      <vt:lpstr>Seguimiento y evaluación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 AMBIENTAL INTERDISCIPLINARIA III</dc:title>
  <dc:creator>Usuario</dc:creator>
  <cp:lastModifiedBy>Usuario</cp:lastModifiedBy>
  <cp:revision>12</cp:revision>
  <dcterms:created xsi:type="dcterms:W3CDTF">2011-08-09T13:10:38Z</dcterms:created>
  <dcterms:modified xsi:type="dcterms:W3CDTF">2011-08-09T15:07:12Z</dcterms:modified>
</cp:coreProperties>
</file>