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29"/>
  </p:notesMasterIdLst>
  <p:sldIdLst>
    <p:sldId id="256" r:id="rId3"/>
    <p:sldId id="283" r:id="rId4"/>
    <p:sldId id="302" r:id="rId5"/>
    <p:sldId id="286" r:id="rId6"/>
    <p:sldId id="301" r:id="rId7"/>
    <p:sldId id="288" r:id="rId8"/>
    <p:sldId id="321" r:id="rId9"/>
    <p:sldId id="322" r:id="rId10"/>
    <p:sldId id="315" r:id="rId11"/>
    <p:sldId id="316" r:id="rId12"/>
    <p:sldId id="317" r:id="rId13"/>
    <p:sldId id="318" r:id="rId14"/>
    <p:sldId id="319" r:id="rId15"/>
    <p:sldId id="287" r:id="rId16"/>
    <p:sldId id="307" r:id="rId17"/>
    <p:sldId id="310" r:id="rId18"/>
    <p:sldId id="308" r:id="rId19"/>
    <p:sldId id="305" r:id="rId20"/>
    <p:sldId id="306" r:id="rId21"/>
    <p:sldId id="280" r:id="rId22"/>
    <p:sldId id="289" r:id="rId23"/>
    <p:sldId id="311" r:id="rId24"/>
    <p:sldId id="312" r:id="rId25"/>
    <p:sldId id="313" r:id="rId26"/>
    <p:sldId id="314" r:id="rId27"/>
    <p:sldId id="32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400"/>
    <a:srgbClr val="FF6600"/>
    <a:srgbClr val="CC6600"/>
    <a:srgbClr val="666633"/>
    <a:srgbClr val="CC9900"/>
    <a:srgbClr val="33CC33"/>
    <a:srgbClr val="0099FF"/>
    <a:srgbClr val="00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 autoAdjust="0"/>
    <p:restoredTop sz="94600"/>
  </p:normalViewPr>
  <p:slideViewPr>
    <p:cSldViewPr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EAF7DC-EC11-41F7-B0AD-F48EE60BA6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4DD89-8F9E-405B-9A5D-FB37E519EC0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C84C79-0999-47A4-97EA-8C8CCA6946E1}" type="slidenum">
              <a:rPr lang="en-US"/>
              <a:pPr/>
              <a:t>20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6FA86075-7FBB-4E5F-AAE9-C97C68D0A9F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E0CFF-96FF-438D-B82E-8402BFA81D4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8D4B6-9502-47B4-8CCA-207D4DFBBC1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536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C91838-E285-424A-A563-716E629448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1C734-5A90-4A54-836B-0598BF9EDA1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68984-F856-40F3-A0FB-B14E44CE501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03139-B6ED-4304-98A7-DBFF1153E19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339EC-53F5-444F-ACD8-16F04D0E7C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E8B90-419F-42F2-AD07-C590357E7B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90395-CEB7-4A35-87FA-C6576DF1F35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FF8D2-EA3F-4794-AAC4-A89DF9EC7C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C7538-930A-4D07-87C9-FDDC333ABA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711ED-212E-49FC-A14C-B046AB7EE2E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B7AA-B154-4845-8AF5-8CBE685871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3BCCC-0AC0-42BE-B8EE-05FB3D4823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735FC-FD4A-46BE-A11B-FAB1C740B6C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BC915-BD49-4618-B90A-AA703BDBBB8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86534-1690-40C3-ADA4-05F9E9A3CDC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B4965-3138-489E-9372-233C92748F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A7434-C5C8-442E-8344-83328D991EE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5DC4D-C3E7-4C61-856D-4DB8094FC7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8956F-238A-4D81-9FED-3DD7DE83875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4469F30-0023-4550-AAAE-DFEF2B44321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 sz="2400">
                <a:latin typeface="Times New Roman" pitchFamily="18" charset="0"/>
              </a:endParaRP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10EE7033-7DEC-4578-9E57-122A4827134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30.jpe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30.jpe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781300"/>
            <a:ext cx="8070850" cy="3888060"/>
          </a:xfrm>
        </p:spPr>
        <p:txBody>
          <a:bodyPr/>
          <a:lstStyle/>
          <a:p>
            <a:pPr algn="ctr"/>
            <a:r>
              <a:rPr lang="en-GB" sz="4400" dirty="0"/>
              <a:t>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4400" b="1" dirty="0" smtClean="0"/>
              <a:t/>
            </a:r>
            <a:br>
              <a:rPr lang="en-GB" sz="4400" b="1" dirty="0" smtClean="0"/>
            </a:br>
            <a:r>
              <a:rPr lang="en-GB" sz="4400" b="1" dirty="0"/>
              <a:t/>
            </a:r>
            <a:br>
              <a:rPr lang="en-GB" sz="4400" b="1" dirty="0"/>
            </a:br>
            <a:r>
              <a:rPr lang="en-GB" b="1" dirty="0" smtClean="0">
                <a:solidFill>
                  <a:schemeClr val="tx1"/>
                </a:solidFill>
              </a:rPr>
              <a:t>ESCUELA DE ADMINISTRACIÓN DEL MEDIO AMBIENTE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/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 smtClean="0">
                <a:solidFill>
                  <a:schemeClr val="tx1"/>
                </a:solidFill>
              </a:rPr>
              <a:t>20 AÑOS</a:t>
            </a:r>
            <a:br>
              <a:rPr lang="en-GB" b="1" dirty="0" smtClean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/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Luis Gonzaga Gutiérrez L. Ph.D.</a:t>
            </a:r>
            <a:br>
              <a:rPr lang="en-GB" sz="3600" b="1" dirty="0" smtClean="0">
                <a:solidFill>
                  <a:schemeClr val="tx1"/>
                </a:solidFill>
              </a:rPr>
            </a:br>
            <a:r>
              <a:rPr lang="en-GB" sz="3600" b="1" dirty="0" smtClean="0">
                <a:solidFill>
                  <a:schemeClr val="tx1"/>
                </a:solidFill>
              </a:rPr>
              <a:t>Director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pic>
        <p:nvPicPr>
          <p:cNvPr id="2053" name="Picture 5" descr="logof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49" y="26490"/>
            <a:ext cx="1408113" cy="134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7344816" cy="654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04" y="44624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3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067"/>
            <a:ext cx="7358104" cy="651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04" y="6597352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6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488832" cy="651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42" y="188640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4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488832" cy="65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42" y="188640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261938"/>
            <a:ext cx="89328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114691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114692" name="Text Box 4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114696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114697" name="Text Box 9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114699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4700" name="Text Box 12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2642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4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GRUPOS DE INVESTIGACIÓN</a:t>
            </a:r>
          </a:p>
        </p:txBody>
      </p:sp>
      <p:pic>
        <p:nvPicPr>
          <p:cNvPr id="114702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0"/>
            <a:ext cx="180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23850" y="2563813"/>
            <a:ext cx="8135938" cy="936625"/>
            <a:chOff x="204" y="890"/>
            <a:chExt cx="5125" cy="590"/>
          </a:xfrm>
        </p:grpSpPr>
        <p:sp>
          <p:nvSpPr>
            <p:cNvPr id="114707" name="AutoShape 19"/>
            <p:cNvSpPr>
              <a:spLocks noChangeArrowheads="1"/>
            </p:cNvSpPr>
            <p:nvPr/>
          </p:nvSpPr>
          <p:spPr bwMode="auto">
            <a:xfrm>
              <a:off x="204" y="890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BIODIVERSIDAD Y BIOTECNOLOGÍA</a:t>
              </a:r>
              <a:endParaRPr lang="es-ES" b="1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4728" name="AutoShape 40"/>
            <p:cNvSpPr>
              <a:spLocks noChangeArrowheads="1"/>
            </p:cNvSpPr>
            <p:nvPr/>
          </p:nvSpPr>
          <p:spPr bwMode="auto">
            <a:xfrm>
              <a:off x="4513" y="890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Categoría </a:t>
              </a:r>
            </a:p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B</a:t>
              </a:r>
            </a:p>
          </p:txBody>
        </p:sp>
        <p:pic>
          <p:nvPicPr>
            <p:cNvPr id="114737" name="Picture 4" descr="san clemente mayo 5 09 (44)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5" y="940"/>
              <a:ext cx="680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323850" y="1341439"/>
            <a:ext cx="8135938" cy="950913"/>
            <a:chOff x="204" y="1525"/>
            <a:chExt cx="5125" cy="599"/>
          </a:xfrm>
        </p:grpSpPr>
        <p:sp>
          <p:nvSpPr>
            <p:cNvPr id="114729" name="AutoShape 41"/>
            <p:cNvSpPr>
              <a:spLocks noChangeArrowheads="1"/>
            </p:cNvSpPr>
            <p:nvPr/>
          </p:nvSpPr>
          <p:spPr bwMode="auto">
            <a:xfrm>
              <a:off x="204" y="1525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AGUA Y SANEAMIENTO</a:t>
              </a:r>
              <a:endParaRPr lang="es-ES" b="1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4730" name="AutoShape 42"/>
            <p:cNvSpPr>
              <a:spLocks noChangeArrowheads="1"/>
            </p:cNvSpPr>
            <p:nvPr/>
          </p:nvSpPr>
          <p:spPr bwMode="auto">
            <a:xfrm>
              <a:off x="4513" y="1525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Categoría </a:t>
              </a:r>
            </a:p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A</a:t>
              </a:r>
            </a:p>
          </p:txBody>
        </p:sp>
        <p:pic>
          <p:nvPicPr>
            <p:cNvPr id="114738" name="Picture 4" descr="D:\OTROS\GrupoGIAS\LogoGIAS\GIAS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70" y="1535"/>
              <a:ext cx="589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428596" y="3857628"/>
            <a:ext cx="8135938" cy="936625"/>
            <a:chOff x="204" y="2160"/>
            <a:chExt cx="5125" cy="590"/>
          </a:xfrm>
        </p:grpSpPr>
        <p:sp>
          <p:nvSpPr>
            <p:cNvPr id="114731" name="AutoShape 43"/>
            <p:cNvSpPr>
              <a:spLocks noChangeArrowheads="1"/>
            </p:cNvSpPr>
            <p:nvPr/>
          </p:nvSpPr>
          <p:spPr bwMode="auto">
            <a:xfrm>
              <a:off x="204" y="2160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PRODUCCIÓN MÁS LIMPIA</a:t>
              </a:r>
            </a:p>
          </p:txBody>
        </p:sp>
        <p:sp>
          <p:nvSpPr>
            <p:cNvPr id="114732" name="AutoShape 44"/>
            <p:cNvSpPr>
              <a:spLocks noChangeArrowheads="1"/>
            </p:cNvSpPr>
            <p:nvPr/>
          </p:nvSpPr>
          <p:spPr bwMode="auto">
            <a:xfrm>
              <a:off x="4513" y="2160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F5FFD9"/>
                  </a:solidFill>
                </a:rPr>
                <a:t>Categoría </a:t>
              </a:r>
            </a:p>
            <a:p>
              <a:r>
                <a:rPr lang="es-ES" b="1">
                  <a:solidFill>
                    <a:srgbClr val="F5FFD9"/>
                  </a:solidFill>
                </a:rPr>
                <a:t>B</a:t>
              </a:r>
            </a:p>
          </p:txBody>
        </p:sp>
        <p:pic>
          <p:nvPicPr>
            <p:cNvPr id="114740" name="Picture 52" descr="F0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54" y="2205"/>
              <a:ext cx="680" cy="510"/>
            </a:xfrm>
            <a:prstGeom prst="rect">
              <a:avLst/>
            </a:prstGeom>
            <a:noFill/>
          </p:spPr>
        </p:pic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23850" y="5156200"/>
            <a:ext cx="8135938" cy="936625"/>
            <a:chOff x="204" y="2795"/>
            <a:chExt cx="5125" cy="590"/>
          </a:xfrm>
        </p:grpSpPr>
        <p:sp>
          <p:nvSpPr>
            <p:cNvPr id="114733" name="AutoShape 45"/>
            <p:cNvSpPr>
              <a:spLocks noChangeArrowheads="1"/>
            </p:cNvSpPr>
            <p:nvPr/>
          </p:nvSpPr>
          <p:spPr bwMode="auto">
            <a:xfrm>
              <a:off x="204" y="2795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 dirty="0">
                  <a:solidFill>
                    <a:srgbClr val="008000"/>
                  </a:solidFill>
                  <a:latin typeface="Century Gothic" pitchFamily="34" charset="0"/>
                </a:rPr>
                <a:t>GESTIÓN EN AGROECOSISTEMAS</a:t>
              </a:r>
            </a:p>
            <a:p>
              <a:r>
                <a:rPr lang="es-CO" b="1" dirty="0">
                  <a:solidFill>
                    <a:srgbClr val="008000"/>
                  </a:solidFill>
                  <a:latin typeface="Century Gothic" pitchFamily="34" charset="0"/>
                </a:rPr>
                <a:t> TROPICALES ANDINOS</a:t>
              </a:r>
              <a:endParaRPr lang="es-ES" b="1" dirty="0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4734" name="AutoShape 46"/>
            <p:cNvSpPr>
              <a:spLocks noChangeArrowheads="1"/>
            </p:cNvSpPr>
            <p:nvPr/>
          </p:nvSpPr>
          <p:spPr bwMode="auto">
            <a:xfrm>
              <a:off x="4513" y="2795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 dirty="0">
                  <a:solidFill>
                    <a:srgbClr val="F5FFD9"/>
                  </a:solidFill>
                </a:rPr>
                <a:t>Categoría </a:t>
              </a:r>
            </a:p>
            <a:p>
              <a:r>
                <a:rPr lang="es-ES" b="1" dirty="0">
                  <a:solidFill>
                    <a:srgbClr val="F5FFD9"/>
                  </a:solidFill>
                </a:rPr>
                <a:t>A</a:t>
              </a:r>
              <a:endParaRPr lang="es-ES" dirty="0"/>
            </a:p>
          </p:txBody>
        </p:sp>
        <p:pic>
          <p:nvPicPr>
            <p:cNvPr id="114741" name="Imagen 2" descr="logo_mai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54" y="2832"/>
              <a:ext cx="40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116739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116744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116747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2642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4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GRUPOS DE INVESTIGACIÓN</a:t>
            </a:r>
          </a:p>
        </p:txBody>
      </p:sp>
      <p:pic>
        <p:nvPicPr>
          <p:cNvPr id="116750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0"/>
            <a:ext cx="180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23850" y="1412875"/>
            <a:ext cx="8135938" cy="936625"/>
            <a:chOff x="204" y="890"/>
            <a:chExt cx="5125" cy="590"/>
          </a:xfrm>
        </p:grpSpPr>
        <p:sp>
          <p:nvSpPr>
            <p:cNvPr id="116751" name="AutoShape 15"/>
            <p:cNvSpPr>
              <a:spLocks noChangeArrowheads="1"/>
            </p:cNvSpPr>
            <p:nvPr/>
          </p:nvSpPr>
          <p:spPr bwMode="auto">
            <a:xfrm>
              <a:off x="204" y="890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    GESTIÓN EN CULTURA Y EDUCACIÓN</a:t>
              </a:r>
              <a:b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</a:br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AMBIENTAL</a:t>
              </a:r>
              <a:endParaRPr lang="es-ES" b="1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6752" name="AutoShape 16"/>
            <p:cNvSpPr>
              <a:spLocks noChangeArrowheads="1"/>
            </p:cNvSpPr>
            <p:nvPr/>
          </p:nvSpPr>
          <p:spPr bwMode="auto">
            <a:xfrm>
              <a:off x="4513" y="890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Categoría </a:t>
              </a:r>
            </a:p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C</a:t>
              </a:r>
            </a:p>
          </p:txBody>
        </p:sp>
        <p:pic>
          <p:nvPicPr>
            <p:cNvPr id="116768" name="Picture 32" descr="IMG_47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93" y="935"/>
              <a:ext cx="862" cy="484"/>
            </a:xfrm>
            <a:prstGeom prst="rect">
              <a:avLst/>
            </a:prstGeom>
            <a:noFill/>
          </p:spPr>
        </p:pic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23850" y="3068638"/>
            <a:ext cx="8135938" cy="936625"/>
            <a:chOff x="204" y="1525"/>
            <a:chExt cx="5125" cy="590"/>
          </a:xfrm>
        </p:grpSpPr>
        <p:sp>
          <p:nvSpPr>
            <p:cNvPr id="116753" name="AutoShape 17"/>
            <p:cNvSpPr>
              <a:spLocks noChangeArrowheads="1"/>
            </p:cNvSpPr>
            <p:nvPr/>
          </p:nvSpPr>
          <p:spPr bwMode="auto">
            <a:xfrm>
              <a:off x="204" y="1525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GESTIÓN DEL RIESGO </a:t>
              </a:r>
            </a:p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Y CONFLICTOS AMBIENTALES </a:t>
              </a:r>
            </a:p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GAT - GCEA</a:t>
              </a:r>
              <a:endParaRPr lang="es-ES" b="1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6754" name="AutoShape 18"/>
            <p:cNvSpPr>
              <a:spLocks noChangeArrowheads="1"/>
            </p:cNvSpPr>
            <p:nvPr/>
          </p:nvSpPr>
          <p:spPr bwMode="auto">
            <a:xfrm>
              <a:off x="4513" y="1525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Categoría </a:t>
              </a:r>
            </a:p>
            <a:p>
              <a:r>
                <a:rPr lang="es-ES" b="1">
                  <a:solidFill>
                    <a:srgbClr val="F5FFD9"/>
                  </a:solidFill>
                  <a:latin typeface="Century Gothic" pitchFamily="34" charset="0"/>
                </a:rPr>
                <a:t>C</a:t>
              </a:r>
            </a:p>
          </p:txBody>
        </p:sp>
        <p:pic>
          <p:nvPicPr>
            <p:cNvPr id="116770" name="Picture 34" descr="p011_1_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29" y="1545"/>
              <a:ext cx="726" cy="524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23850" y="4724400"/>
            <a:ext cx="8135938" cy="936625"/>
            <a:chOff x="204" y="3430"/>
            <a:chExt cx="5125" cy="590"/>
          </a:xfrm>
        </p:grpSpPr>
        <p:sp>
          <p:nvSpPr>
            <p:cNvPr id="116772" name="AutoShape 36"/>
            <p:cNvSpPr>
              <a:spLocks noChangeArrowheads="1"/>
            </p:cNvSpPr>
            <p:nvPr/>
          </p:nvSpPr>
          <p:spPr bwMode="auto">
            <a:xfrm>
              <a:off x="204" y="3430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GESTIÓN AMBIENTAL </a:t>
              </a:r>
            </a:p>
            <a:p>
              <a:r>
                <a:rPr lang="es-CO" b="1">
                  <a:solidFill>
                    <a:srgbClr val="008000"/>
                  </a:solidFill>
                  <a:latin typeface="Century Gothic" pitchFamily="34" charset="0"/>
                </a:rPr>
                <a:t>TERRITORIAL</a:t>
              </a:r>
              <a:endParaRPr lang="es-ES" b="1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6773" name="AutoShape 37"/>
            <p:cNvSpPr>
              <a:spLocks noChangeArrowheads="1"/>
            </p:cNvSpPr>
            <p:nvPr/>
          </p:nvSpPr>
          <p:spPr bwMode="auto">
            <a:xfrm>
              <a:off x="4513" y="3430"/>
              <a:ext cx="816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F5FFD9"/>
                  </a:solidFill>
                </a:rPr>
                <a:t>Categoría</a:t>
              </a:r>
            </a:p>
            <a:p>
              <a:r>
                <a:rPr lang="es-ES" b="1">
                  <a:solidFill>
                    <a:srgbClr val="F5FFD9"/>
                  </a:solidFill>
                </a:rPr>
                <a:t>C</a:t>
              </a:r>
            </a:p>
          </p:txBody>
        </p:sp>
        <p:pic>
          <p:nvPicPr>
            <p:cNvPr id="116774" name="Picture 38" descr="nueva4_33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41" y="3475"/>
              <a:ext cx="714" cy="5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715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116739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116744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116747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2642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4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GRUPOS DE INVESTIGACIÓN</a:t>
            </a:r>
          </a:p>
        </p:txBody>
      </p:sp>
      <p:pic>
        <p:nvPicPr>
          <p:cNvPr id="116750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0"/>
            <a:ext cx="180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23850" y="1412875"/>
            <a:ext cx="8280401" cy="936625"/>
            <a:chOff x="204" y="890"/>
            <a:chExt cx="5216" cy="590"/>
          </a:xfrm>
        </p:grpSpPr>
        <p:sp>
          <p:nvSpPr>
            <p:cNvPr id="116751" name="AutoShape 15"/>
            <p:cNvSpPr>
              <a:spLocks noChangeArrowheads="1"/>
            </p:cNvSpPr>
            <p:nvPr/>
          </p:nvSpPr>
          <p:spPr bwMode="auto">
            <a:xfrm>
              <a:off x="204" y="890"/>
              <a:ext cx="4264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CO" b="1" dirty="0" smtClean="0">
                  <a:solidFill>
                    <a:srgbClr val="008000"/>
                  </a:solidFill>
                  <a:latin typeface="Century Gothic" pitchFamily="34" charset="0"/>
                </a:rPr>
                <a:t>ECOLOGIA, INGENIERIA, Y SOCIEDAD (EIS)</a:t>
              </a:r>
              <a:endParaRPr lang="es-ES" b="1" dirty="0">
                <a:solidFill>
                  <a:srgbClr val="008000"/>
                </a:solidFill>
                <a:latin typeface="Century Gothic" pitchFamily="34" charset="0"/>
              </a:endParaRPr>
            </a:p>
          </p:txBody>
        </p:sp>
        <p:sp>
          <p:nvSpPr>
            <p:cNvPr id="116752" name="AutoShape 16"/>
            <p:cNvSpPr>
              <a:spLocks noChangeArrowheads="1"/>
            </p:cNvSpPr>
            <p:nvPr/>
          </p:nvSpPr>
          <p:spPr bwMode="auto">
            <a:xfrm>
              <a:off x="4513" y="890"/>
              <a:ext cx="907" cy="590"/>
            </a:xfrm>
            <a:prstGeom prst="roundRect">
              <a:avLst>
                <a:gd name="adj" fmla="val 16667"/>
              </a:avLst>
            </a:prstGeom>
            <a:solidFill>
              <a:srgbClr val="78A200"/>
            </a:solidFill>
            <a:ln w="9525" algn="ctr">
              <a:solidFill>
                <a:srgbClr val="698E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 dirty="0" smtClean="0">
                  <a:solidFill>
                    <a:srgbClr val="F5FFD9"/>
                  </a:solidFill>
                  <a:latin typeface="Century Gothic" pitchFamily="34" charset="0"/>
                </a:rPr>
                <a:t>Registrado</a:t>
              </a:r>
              <a:endParaRPr lang="es-ES" b="1" dirty="0">
                <a:solidFill>
                  <a:srgbClr val="F5FFD9"/>
                </a:solidFill>
                <a:latin typeface="Century Gothic" pitchFamily="34" charset="0"/>
              </a:endParaRPr>
            </a:p>
          </p:txBody>
        </p:sp>
        <p:pic>
          <p:nvPicPr>
            <p:cNvPr id="116768" name="Picture 32" descr="IMG_477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93" y="935"/>
              <a:ext cx="862" cy="4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112643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112648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112651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2642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4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LABORATORIOS</a:t>
            </a:r>
          </a:p>
        </p:txBody>
      </p:sp>
      <p:pic>
        <p:nvPicPr>
          <p:cNvPr id="112654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0"/>
            <a:ext cx="180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79388" y="1268413"/>
            <a:ext cx="4679950" cy="865187"/>
            <a:chOff x="113" y="845"/>
            <a:chExt cx="2857" cy="545"/>
          </a:xfrm>
        </p:grpSpPr>
        <p:sp>
          <p:nvSpPr>
            <p:cNvPr id="112678" name="AutoShape 38"/>
            <p:cNvSpPr>
              <a:spLocks noChangeArrowheads="1"/>
            </p:cNvSpPr>
            <p:nvPr/>
          </p:nvSpPr>
          <p:spPr bwMode="auto">
            <a:xfrm>
              <a:off x="113" y="845"/>
              <a:ext cx="2857" cy="54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 Sistemas de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 Información Geográfica SIG</a:t>
              </a:r>
            </a:p>
          </p:txBody>
        </p:sp>
        <p:pic>
          <p:nvPicPr>
            <p:cNvPr id="112677" name="Picture 37" descr="sig"/>
            <p:cNvPicPr>
              <a:picLocks noChangeAspect="1" noChangeArrowheads="1"/>
            </p:cNvPicPr>
            <p:nvPr/>
          </p:nvPicPr>
          <p:blipFill>
            <a:blip r:embed="rId7" cstate="print"/>
            <a:srcRect r="2020" b="76843"/>
            <a:stretch>
              <a:fillRect/>
            </a:stretch>
          </p:blipFill>
          <p:spPr bwMode="auto">
            <a:xfrm>
              <a:off x="204" y="890"/>
              <a:ext cx="680" cy="480"/>
            </a:xfrm>
            <a:prstGeom prst="rect">
              <a:avLst/>
            </a:prstGeom>
            <a:noFill/>
            <a:ln w="22225">
              <a:solidFill>
                <a:srgbClr val="78A200"/>
              </a:solidFill>
              <a:miter lim="800000"/>
              <a:headEnd/>
              <a:tailEnd/>
            </a:ln>
          </p:spPr>
        </p:pic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79388" y="3141663"/>
            <a:ext cx="4608512" cy="936625"/>
            <a:chOff x="158" y="2024"/>
            <a:chExt cx="2903" cy="590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" y="2024"/>
              <a:ext cx="2903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Biotecnología Vegetal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y Biología Molecular </a:t>
              </a:r>
            </a:p>
          </p:txBody>
        </p:sp>
        <p:pic>
          <p:nvPicPr>
            <p:cNvPr id="112680" name="Picture 4" descr="DSCN52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" y="2070"/>
              <a:ext cx="589" cy="521"/>
            </a:xfrm>
            <a:prstGeom prst="rect">
              <a:avLst/>
            </a:prstGeom>
            <a:noFill/>
            <a:ln w="22225" algn="ctr">
              <a:solidFill>
                <a:srgbClr val="78A2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427538" y="2205038"/>
            <a:ext cx="4608512" cy="865187"/>
            <a:chOff x="2789" y="1434"/>
            <a:chExt cx="2903" cy="545"/>
          </a:xfrm>
        </p:grpSpPr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2789" y="1434"/>
              <a:ext cx="2903" cy="54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Química Ambiental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y Microbiología </a:t>
              </a:r>
            </a:p>
          </p:txBody>
        </p:sp>
        <p:pic>
          <p:nvPicPr>
            <p:cNvPr id="112687" name="Picture 47" descr="labora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5" y="1475"/>
              <a:ext cx="744" cy="504"/>
            </a:xfrm>
            <a:prstGeom prst="rect">
              <a:avLst/>
            </a:prstGeom>
            <a:noFill/>
            <a:ln w="25400">
              <a:solidFill>
                <a:srgbClr val="78A200"/>
              </a:solidFill>
              <a:miter lim="800000"/>
              <a:headEnd/>
              <a:tailEnd/>
            </a:ln>
          </p:spPr>
        </p:pic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500563" y="4149725"/>
            <a:ext cx="4608512" cy="1008063"/>
            <a:chOff x="2835" y="2659"/>
            <a:chExt cx="2903" cy="635"/>
          </a:xfrm>
        </p:grpSpPr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>
              <a:off x="2835" y="2659"/>
              <a:ext cx="2903" cy="63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Patrimonio Cultural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y Arqueología </a:t>
              </a:r>
            </a:p>
          </p:txBody>
        </p:sp>
        <p:pic>
          <p:nvPicPr>
            <p:cNvPr id="112692" name="Picture 52" descr="Vasij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16" y="2704"/>
              <a:ext cx="726" cy="550"/>
            </a:xfrm>
            <a:prstGeom prst="rect">
              <a:avLst/>
            </a:prstGeom>
            <a:noFill/>
            <a:ln w="25400">
              <a:solidFill>
                <a:srgbClr val="78A200"/>
              </a:solidFill>
              <a:miter lim="800000"/>
              <a:headEnd/>
              <a:tailEnd/>
            </a:ln>
          </p:spPr>
        </p:pic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179388" y="5229225"/>
            <a:ext cx="4679950" cy="1079500"/>
            <a:chOff x="113" y="3384"/>
            <a:chExt cx="2903" cy="545"/>
          </a:xfrm>
        </p:grpSpPr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13" y="3384"/>
              <a:ext cx="2903" cy="54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Observatorio de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Agroecosistemas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Tropicales Andinos </a:t>
              </a:r>
            </a:p>
          </p:txBody>
        </p:sp>
        <p:pic>
          <p:nvPicPr>
            <p:cNvPr id="112697" name="Picture 57" descr="escaleras-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9" y="3385"/>
              <a:ext cx="780" cy="522"/>
            </a:xfrm>
            <a:prstGeom prst="rect">
              <a:avLst/>
            </a:prstGeom>
            <a:noFill/>
            <a:ln w="25400">
              <a:solidFill>
                <a:srgbClr val="78A2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112643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112648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112651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62642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4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LABORATORIOS</a:t>
            </a:r>
          </a:p>
        </p:txBody>
      </p:sp>
      <p:pic>
        <p:nvPicPr>
          <p:cNvPr id="112654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0"/>
            <a:ext cx="180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79388" y="1268413"/>
            <a:ext cx="4679950" cy="865187"/>
            <a:chOff x="113" y="845"/>
            <a:chExt cx="2857" cy="545"/>
          </a:xfrm>
        </p:grpSpPr>
        <p:sp>
          <p:nvSpPr>
            <p:cNvPr id="112678" name="AutoShape 38"/>
            <p:cNvSpPr>
              <a:spLocks noChangeArrowheads="1"/>
            </p:cNvSpPr>
            <p:nvPr/>
          </p:nvSpPr>
          <p:spPr bwMode="auto">
            <a:xfrm>
              <a:off x="113" y="845"/>
              <a:ext cx="2857" cy="54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 Sistemas de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 Información Geográfica SIG</a:t>
              </a:r>
            </a:p>
          </p:txBody>
        </p:sp>
        <p:pic>
          <p:nvPicPr>
            <p:cNvPr id="112677" name="Picture 37" descr="sig"/>
            <p:cNvPicPr>
              <a:picLocks noChangeAspect="1" noChangeArrowheads="1"/>
            </p:cNvPicPr>
            <p:nvPr/>
          </p:nvPicPr>
          <p:blipFill>
            <a:blip r:embed="rId7" cstate="print"/>
            <a:srcRect r="2020" b="76843"/>
            <a:stretch>
              <a:fillRect/>
            </a:stretch>
          </p:blipFill>
          <p:spPr bwMode="auto">
            <a:xfrm>
              <a:off x="204" y="890"/>
              <a:ext cx="680" cy="480"/>
            </a:xfrm>
            <a:prstGeom prst="rect">
              <a:avLst/>
            </a:prstGeom>
            <a:noFill/>
            <a:ln w="22225">
              <a:solidFill>
                <a:srgbClr val="78A200"/>
              </a:solidFill>
              <a:miter lim="800000"/>
              <a:headEnd/>
              <a:tailEnd/>
            </a:ln>
          </p:spPr>
        </p:pic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79388" y="3141663"/>
            <a:ext cx="4608512" cy="936625"/>
            <a:chOff x="158" y="2024"/>
            <a:chExt cx="2903" cy="590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" y="2024"/>
              <a:ext cx="2903" cy="590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Biotecnología Vegetal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y Biología Molecular </a:t>
              </a:r>
            </a:p>
          </p:txBody>
        </p:sp>
        <p:pic>
          <p:nvPicPr>
            <p:cNvPr id="112680" name="Picture 4" descr="DSCN527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5" y="2070"/>
              <a:ext cx="589" cy="521"/>
            </a:xfrm>
            <a:prstGeom prst="rect">
              <a:avLst/>
            </a:prstGeom>
            <a:noFill/>
            <a:ln w="22225" algn="ctr">
              <a:solidFill>
                <a:srgbClr val="78A200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427538" y="2205038"/>
            <a:ext cx="4608512" cy="865187"/>
            <a:chOff x="2789" y="1434"/>
            <a:chExt cx="2903" cy="545"/>
          </a:xfrm>
        </p:grpSpPr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2789" y="1434"/>
              <a:ext cx="2903" cy="54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Química Ambiental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y Microbiología </a:t>
              </a:r>
            </a:p>
          </p:txBody>
        </p:sp>
        <p:pic>
          <p:nvPicPr>
            <p:cNvPr id="112687" name="Picture 47" descr="labora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5" y="1475"/>
              <a:ext cx="744" cy="504"/>
            </a:xfrm>
            <a:prstGeom prst="rect">
              <a:avLst/>
            </a:prstGeom>
            <a:noFill/>
            <a:ln w="25400">
              <a:solidFill>
                <a:srgbClr val="78A200"/>
              </a:solidFill>
              <a:miter lim="800000"/>
              <a:headEnd/>
              <a:tailEnd/>
            </a:ln>
          </p:spPr>
        </p:pic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500563" y="4149725"/>
            <a:ext cx="4608512" cy="1008063"/>
            <a:chOff x="2835" y="2659"/>
            <a:chExt cx="2903" cy="635"/>
          </a:xfrm>
        </p:grpSpPr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>
              <a:off x="2835" y="2659"/>
              <a:ext cx="2903" cy="63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Patrimonio Cultural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y Arqueología </a:t>
              </a:r>
            </a:p>
          </p:txBody>
        </p:sp>
        <p:pic>
          <p:nvPicPr>
            <p:cNvPr id="112692" name="Picture 52" descr="Vasij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16" y="2704"/>
              <a:ext cx="726" cy="550"/>
            </a:xfrm>
            <a:prstGeom prst="rect">
              <a:avLst/>
            </a:prstGeom>
            <a:noFill/>
            <a:ln w="25400">
              <a:solidFill>
                <a:srgbClr val="78A200"/>
              </a:solidFill>
              <a:miter lim="800000"/>
              <a:headEnd/>
              <a:tailEnd/>
            </a:ln>
          </p:spPr>
        </p:pic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179388" y="5229225"/>
            <a:ext cx="4679950" cy="1079500"/>
            <a:chOff x="113" y="3384"/>
            <a:chExt cx="2903" cy="545"/>
          </a:xfrm>
        </p:grpSpPr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13" y="3384"/>
              <a:ext cx="2903" cy="545"/>
            </a:xfrm>
            <a:prstGeom prst="roundRect">
              <a:avLst>
                <a:gd name="adj" fmla="val 16667"/>
              </a:avLst>
            </a:prstGeom>
            <a:solidFill>
              <a:srgbClr val="F9FFE7"/>
            </a:solidFill>
            <a:ln w="9525" algn="ctr">
              <a:solidFill>
                <a:srgbClr val="78A2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Laboratorio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Observatorio de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Agroecosistemas </a:t>
              </a:r>
            </a:p>
            <a:p>
              <a:pPr algn="r"/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Tropicales Andinos </a:t>
              </a:r>
            </a:p>
          </p:txBody>
        </p:sp>
        <p:pic>
          <p:nvPicPr>
            <p:cNvPr id="112697" name="Picture 57" descr="escaleras-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9" y="3385"/>
              <a:ext cx="780" cy="522"/>
            </a:xfrm>
            <a:prstGeom prst="rect">
              <a:avLst/>
            </a:prstGeom>
            <a:noFill/>
            <a:ln w="25400">
              <a:solidFill>
                <a:srgbClr val="78A2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900113"/>
            <a:ext cx="71247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logof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408113" cy="1346200"/>
          </a:xfrm>
          <a:prstGeom prst="rect">
            <a:avLst/>
          </a:prstGeom>
          <a:noFill/>
        </p:spPr>
      </p:pic>
      <p:pic>
        <p:nvPicPr>
          <p:cNvPr id="62700" name="Picture 2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8993188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Competencias de la Escuela de Administración del Medio Ambiente</a:t>
            </a:r>
            <a:endParaRPr lang="es-CO" sz="32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43" y="1757933"/>
            <a:ext cx="7415129" cy="43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81" y="6165304"/>
            <a:ext cx="3914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Competencias de la Escuela de Administración del Medio Ambiente</a:t>
            </a:r>
            <a:endParaRPr lang="es-CO" sz="32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81" y="1700808"/>
            <a:ext cx="6414719" cy="439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09" y="5949280"/>
            <a:ext cx="3914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1522413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Competencias de la Escuela de Administración del Medio Ambiente</a:t>
            </a:r>
            <a:endParaRPr lang="es-CO" sz="32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49" y="1801697"/>
            <a:ext cx="6710883" cy="42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41" y="6093296"/>
            <a:ext cx="3914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1522413" y="4540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CO" sz="3200" dirty="0" smtClean="0">
                <a:solidFill>
                  <a:schemeClr val="tx1"/>
                </a:solidFill>
              </a:rPr>
              <a:t>Competencias de la Escuela de Administración del Medio Ambiente</a:t>
            </a:r>
            <a:endParaRPr lang="es-CO" sz="3200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0224"/>
            <a:ext cx="7820904" cy="393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3" y="5877272"/>
            <a:ext cx="39147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7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8128524" cy="607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2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92163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92169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92170" name="Text Box 10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92172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323850" y="188913"/>
            <a:ext cx="58324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O" sz="36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ESTRUCTURA ORGÁNICA</a:t>
            </a:r>
            <a:endParaRPr lang="es-ES" sz="3600" b="1">
              <a:solidFill>
                <a:srgbClr val="E4F7D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68313" y="1341438"/>
            <a:ext cx="8496300" cy="4751387"/>
            <a:chOff x="295" y="845"/>
            <a:chExt cx="5352" cy="2993"/>
          </a:xfrm>
        </p:grpSpPr>
        <p:sp>
          <p:nvSpPr>
            <p:cNvPr id="92193" name="AutoShape 33"/>
            <p:cNvSpPr>
              <a:spLocks noChangeArrowheads="1"/>
            </p:cNvSpPr>
            <p:nvPr/>
          </p:nvSpPr>
          <p:spPr bwMode="auto">
            <a:xfrm>
              <a:off x="2381" y="845"/>
              <a:ext cx="817" cy="272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Rectoría</a:t>
              </a:r>
            </a:p>
          </p:txBody>
        </p:sp>
        <p:sp>
          <p:nvSpPr>
            <p:cNvPr id="92196" name="AutoShape 36"/>
            <p:cNvSpPr>
              <a:spLocks noChangeArrowheads="1"/>
            </p:cNvSpPr>
            <p:nvPr/>
          </p:nvSpPr>
          <p:spPr bwMode="auto">
            <a:xfrm>
              <a:off x="1383" y="1525"/>
              <a:ext cx="2812" cy="272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Facultad de Ciencias Ambientales</a:t>
              </a:r>
            </a:p>
          </p:txBody>
        </p:sp>
        <p:sp>
          <p:nvSpPr>
            <p:cNvPr id="92197" name="AutoShape 37"/>
            <p:cNvSpPr>
              <a:spLocks noChangeArrowheads="1"/>
            </p:cNvSpPr>
            <p:nvPr/>
          </p:nvSpPr>
          <p:spPr bwMode="auto">
            <a:xfrm>
              <a:off x="1791" y="1207"/>
              <a:ext cx="1996" cy="227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Vicerrectoría Académica</a:t>
              </a:r>
            </a:p>
          </p:txBody>
        </p:sp>
        <p:sp>
          <p:nvSpPr>
            <p:cNvPr id="92198" name="AutoShape 38"/>
            <p:cNvSpPr>
              <a:spLocks noChangeArrowheads="1"/>
            </p:cNvSpPr>
            <p:nvPr/>
          </p:nvSpPr>
          <p:spPr bwMode="auto">
            <a:xfrm>
              <a:off x="295" y="3475"/>
              <a:ext cx="1769" cy="363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Departamento de Estudios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Interdisciplinarios</a:t>
              </a:r>
            </a:p>
          </p:txBody>
        </p:sp>
        <p:sp>
          <p:nvSpPr>
            <p:cNvPr id="92199" name="AutoShape 39"/>
            <p:cNvSpPr>
              <a:spLocks noChangeArrowheads="1"/>
            </p:cNvSpPr>
            <p:nvPr/>
          </p:nvSpPr>
          <p:spPr bwMode="auto">
            <a:xfrm>
              <a:off x="295" y="2568"/>
              <a:ext cx="1769" cy="363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Departamento de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Ciencias Administrativas</a:t>
              </a:r>
            </a:p>
          </p:txBody>
        </p:sp>
        <p:sp>
          <p:nvSpPr>
            <p:cNvPr id="92200" name="AutoShape 40"/>
            <p:cNvSpPr>
              <a:spLocks noChangeArrowheads="1"/>
            </p:cNvSpPr>
            <p:nvPr/>
          </p:nvSpPr>
          <p:spPr bwMode="auto">
            <a:xfrm>
              <a:off x="3107" y="1933"/>
              <a:ext cx="1723" cy="454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Escuela de Administración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Medio Ambiente</a:t>
              </a:r>
            </a:p>
          </p:txBody>
        </p:sp>
        <p:sp>
          <p:nvSpPr>
            <p:cNvPr id="92201" name="AutoShape 41"/>
            <p:cNvSpPr>
              <a:spLocks noChangeArrowheads="1"/>
            </p:cNvSpPr>
            <p:nvPr/>
          </p:nvSpPr>
          <p:spPr bwMode="auto">
            <a:xfrm>
              <a:off x="4332" y="1480"/>
              <a:ext cx="1270" cy="362"/>
            </a:xfrm>
            <a:prstGeom prst="flowChartAlternateProcess">
              <a:avLst/>
            </a:prstGeom>
            <a:solidFill>
              <a:srgbClr val="F0FFC5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Consejo de</a:t>
              </a:r>
            </a:p>
            <a:p>
              <a:r>
                <a:rPr lang="es-ES" b="1">
                  <a:solidFill>
                    <a:srgbClr val="008000"/>
                  </a:solidFill>
                  <a:latin typeface="Century Gothic" pitchFamily="34" charset="0"/>
                </a:rPr>
                <a:t> Facultad</a:t>
              </a:r>
            </a:p>
          </p:txBody>
        </p:sp>
        <p:sp>
          <p:nvSpPr>
            <p:cNvPr id="92202" name="AutoShape 42"/>
            <p:cNvSpPr>
              <a:spLocks noChangeArrowheads="1"/>
            </p:cNvSpPr>
            <p:nvPr/>
          </p:nvSpPr>
          <p:spPr bwMode="auto">
            <a:xfrm>
              <a:off x="3198" y="2568"/>
              <a:ext cx="1587" cy="454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Escuela de Turismo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Sostenible</a:t>
              </a:r>
            </a:p>
          </p:txBody>
        </p:sp>
        <p:sp>
          <p:nvSpPr>
            <p:cNvPr id="92203" name="AutoShape 43"/>
            <p:cNvSpPr>
              <a:spLocks noChangeArrowheads="1"/>
            </p:cNvSpPr>
            <p:nvPr/>
          </p:nvSpPr>
          <p:spPr bwMode="auto">
            <a:xfrm>
              <a:off x="295" y="3022"/>
              <a:ext cx="1769" cy="363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Departamento de Ciencias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Básicas Ambientales</a:t>
              </a:r>
            </a:p>
          </p:txBody>
        </p:sp>
        <p:sp>
          <p:nvSpPr>
            <p:cNvPr id="92204" name="AutoShape 44"/>
            <p:cNvSpPr>
              <a:spLocks noChangeArrowheads="1"/>
            </p:cNvSpPr>
            <p:nvPr/>
          </p:nvSpPr>
          <p:spPr bwMode="auto">
            <a:xfrm>
              <a:off x="295" y="2115"/>
              <a:ext cx="1769" cy="363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Instituto de Investigaciones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Ambientales y Extensión</a:t>
              </a:r>
            </a:p>
          </p:txBody>
        </p:sp>
        <p:sp>
          <p:nvSpPr>
            <p:cNvPr id="92205" name="AutoShape 45"/>
            <p:cNvSpPr>
              <a:spLocks noChangeArrowheads="1"/>
            </p:cNvSpPr>
            <p:nvPr/>
          </p:nvSpPr>
          <p:spPr bwMode="auto">
            <a:xfrm>
              <a:off x="3288" y="3203"/>
              <a:ext cx="1452" cy="363"/>
            </a:xfrm>
            <a:prstGeom prst="flowChartAlternateProcess">
              <a:avLst/>
            </a:prstGeom>
            <a:solidFill>
              <a:srgbClr val="F9FFE7"/>
            </a:solidFill>
            <a:ln w="9525" algn="ctr">
              <a:solidFill>
                <a:srgbClr val="85B4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Escuela de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Posgrados </a:t>
              </a:r>
            </a:p>
          </p:txBody>
        </p:sp>
        <p:cxnSp>
          <p:nvCxnSpPr>
            <p:cNvPr id="92206" name="AutoShape 46"/>
            <p:cNvCxnSpPr>
              <a:cxnSpLocks noChangeShapeType="1"/>
              <a:stCxn id="92193" idx="2"/>
              <a:endCxn id="92197" idx="0"/>
            </p:cNvCxnSpPr>
            <p:nvPr/>
          </p:nvCxnSpPr>
          <p:spPr bwMode="auto">
            <a:xfrm flipH="1">
              <a:off x="2789" y="1117"/>
              <a:ext cx="1" cy="90"/>
            </a:xfrm>
            <a:prstGeom prst="straightConnector1">
              <a:avLst/>
            </a:prstGeom>
            <a:noFill/>
            <a:ln w="9525">
              <a:solidFill>
                <a:srgbClr val="3D6812"/>
              </a:solidFill>
              <a:round/>
              <a:headEnd/>
              <a:tailEnd/>
            </a:ln>
            <a:effectLst/>
          </p:spPr>
        </p:cxnSp>
        <p:cxnSp>
          <p:nvCxnSpPr>
            <p:cNvPr id="92207" name="AutoShape 47"/>
            <p:cNvCxnSpPr>
              <a:cxnSpLocks noChangeShapeType="1"/>
              <a:stCxn id="92197" idx="2"/>
              <a:endCxn id="92196" idx="0"/>
            </p:cNvCxnSpPr>
            <p:nvPr/>
          </p:nvCxnSpPr>
          <p:spPr bwMode="auto">
            <a:xfrm>
              <a:off x="2789" y="1434"/>
              <a:ext cx="0" cy="91"/>
            </a:xfrm>
            <a:prstGeom prst="straightConnector1">
              <a:avLst/>
            </a:prstGeom>
            <a:noFill/>
            <a:ln w="9525">
              <a:solidFill>
                <a:srgbClr val="3D6812"/>
              </a:solidFill>
              <a:round/>
              <a:headEnd/>
              <a:tailEnd/>
            </a:ln>
            <a:effectLst/>
          </p:spPr>
        </p:cxnSp>
        <p:cxnSp>
          <p:nvCxnSpPr>
            <p:cNvPr id="92208" name="AutoShape 48"/>
            <p:cNvCxnSpPr>
              <a:cxnSpLocks noChangeShapeType="1"/>
              <a:stCxn id="92196" idx="3"/>
              <a:endCxn id="92201" idx="1"/>
            </p:cNvCxnSpPr>
            <p:nvPr/>
          </p:nvCxnSpPr>
          <p:spPr bwMode="auto">
            <a:xfrm>
              <a:off x="4195" y="1661"/>
              <a:ext cx="1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2209" name="Oval 49"/>
            <p:cNvSpPr>
              <a:spLocks noChangeArrowheads="1"/>
            </p:cNvSpPr>
            <p:nvPr/>
          </p:nvSpPr>
          <p:spPr bwMode="auto">
            <a:xfrm>
              <a:off x="4921" y="1933"/>
              <a:ext cx="726" cy="453"/>
            </a:xfrm>
            <a:prstGeom prst="ellipse">
              <a:avLst/>
            </a:prstGeom>
            <a:solidFill>
              <a:srgbClr val="F0FFC5"/>
            </a:solidFill>
            <a:ln w="9525" algn="ctr">
              <a:solidFill>
                <a:srgbClr val="85B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Comité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Curricular</a:t>
              </a:r>
            </a:p>
          </p:txBody>
        </p:sp>
        <p:sp>
          <p:nvSpPr>
            <p:cNvPr id="92215" name="Oval 55"/>
            <p:cNvSpPr>
              <a:spLocks noChangeArrowheads="1"/>
            </p:cNvSpPr>
            <p:nvPr/>
          </p:nvSpPr>
          <p:spPr bwMode="auto">
            <a:xfrm>
              <a:off x="4921" y="2523"/>
              <a:ext cx="726" cy="544"/>
            </a:xfrm>
            <a:prstGeom prst="ellipse">
              <a:avLst/>
            </a:prstGeom>
            <a:solidFill>
              <a:srgbClr val="F0FFC5"/>
            </a:solidFill>
            <a:ln w="9525" algn="ctr">
              <a:solidFill>
                <a:srgbClr val="85B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Comité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Curricular</a:t>
              </a:r>
            </a:p>
          </p:txBody>
        </p:sp>
        <p:sp>
          <p:nvSpPr>
            <p:cNvPr id="92216" name="Oval 56"/>
            <p:cNvSpPr>
              <a:spLocks noChangeArrowheads="1"/>
            </p:cNvSpPr>
            <p:nvPr/>
          </p:nvSpPr>
          <p:spPr bwMode="auto">
            <a:xfrm>
              <a:off x="4921" y="3158"/>
              <a:ext cx="726" cy="453"/>
            </a:xfrm>
            <a:prstGeom prst="ellipse">
              <a:avLst/>
            </a:prstGeom>
            <a:solidFill>
              <a:srgbClr val="F0FFC5"/>
            </a:solidFill>
            <a:ln w="9525" algn="ctr">
              <a:solidFill>
                <a:srgbClr val="85B4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Comité </a:t>
              </a:r>
            </a:p>
            <a:p>
              <a:r>
                <a:rPr lang="es-ES" sz="1600" b="1">
                  <a:solidFill>
                    <a:srgbClr val="008000"/>
                  </a:solidFill>
                  <a:latin typeface="Century Gothic" pitchFamily="34" charset="0"/>
                </a:rPr>
                <a:t>Curricular</a:t>
              </a:r>
            </a:p>
          </p:txBody>
        </p:sp>
        <p:cxnSp>
          <p:nvCxnSpPr>
            <p:cNvPr id="92219" name="AutoShape 59"/>
            <p:cNvCxnSpPr>
              <a:cxnSpLocks noChangeShapeType="1"/>
              <a:stCxn id="92196" idx="2"/>
              <a:endCxn id="92198" idx="3"/>
            </p:cNvCxnSpPr>
            <p:nvPr/>
          </p:nvCxnSpPr>
          <p:spPr bwMode="auto">
            <a:xfrm rot="5400000">
              <a:off x="1497" y="2364"/>
              <a:ext cx="1860" cy="7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2220" name="AutoShape 60"/>
            <p:cNvCxnSpPr>
              <a:cxnSpLocks noChangeShapeType="1"/>
              <a:stCxn id="92203" idx="3"/>
            </p:cNvCxnSpPr>
            <p:nvPr/>
          </p:nvCxnSpPr>
          <p:spPr bwMode="auto">
            <a:xfrm flipV="1">
              <a:off x="2064" y="3203"/>
              <a:ext cx="72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1" name="AutoShape 61"/>
            <p:cNvCxnSpPr>
              <a:cxnSpLocks noChangeShapeType="1"/>
              <a:stCxn id="92199" idx="3"/>
            </p:cNvCxnSpPr>
            <p:nvPr/>
          </p:nvCxnSpPr>
          <p:spPr bwMode="auto">
            <a:xfrm>
              <a:off x="2064" y="2750"/>
              <a:ext cx="7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2" name="AutoShape 62"/>
            <p:cNvCxnSpPr>
              <a:cxnSpLocks noChangeShapeType="1"/>
              <a:stCxn id="92204" idx="3"/>
            </p:cNvCxnSpPr>
            <p:nvPr/>
          </p:nvCxnSpPr>
          <p:spPr bwMode="auto">
            <a:xfrm flipV="1">
              <a:off x="2064" y="2296"/>
              <a:ext cx="72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4" name="AutoShape 64"/>
            <p:cNvCxnSpPr>
              <a:cxnSpLocks noChangeShapeType="1"/>
              <a:stCxn id="92200" idx="1"/>
            </p:cNvCxnSpPr>
            <p:nvPr/>
          </p:nvCxnSpPr>
          <p:spPr bwMode="auto">
            <a:xfrm flipH="1">
              <a:off x="2789" y="2160"/>
              <a:ext cx="31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6" name="AutoShape 66"/>
            <p:cNvCxnSpPr>
              <a:cxnSpLocks noChangeShapeType="1"/>
              <a:stCxn id="92202" idx="1"/>
            </p:cNvCxnSpPr>
            <p:nvPr/>
          </p:nvCxnSpPr>
          <p:spPr bwMode="auto">
            <a:xfrm flipH="1">
              <a:off x="2789" y="2795"/>
              <a:ext cx="40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7" name="AutoShape 67"/>
            <p:cNvCxnSpPr>
              <a:cxnSpLocks noChangeShapeType="1"/>
              <a:stCxn id="92205" idx="1"/>
            </p:cNvCxnSpPr>
            <p:nvPr/>
          </p:nvCxnSpPr>
          <p:spPr bwMode="auto">
            <a:xfrm flipH="1">
              <a:off x="2789" y="3385"/>
              <a:ext cx="4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8" name="AutoShape 68"/>
            <p:cNvCxnSpPr>
              <a:cxnSpLocks noChangeShapeType="1"/>
              <a:stCxn id="92209" idx="2"/>
              <a:endCxn id="92200" idx="3"/>
            </p:cNvCxnSpPr>
            <p:nvPr/>
          </p:nvCxnSpPr>
          <p:spPr bwMode="auto">
            <a:xfrm flipH="1">
              <a:off x="4830" y="2160"/>
              <a:ext cx="9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29" name="AutoShape 69"/>
            <p:cNvCxnSpPr>
              <a:cxnSpLocks noChangeShapeType="1"/>
              <a:stCxn id="92215" idx="2"/>
              <a:endCxn id="92202" idx="3"/>
            </p:cNvCxnSpPr>
            <p:nvPr/>
          </p:nvCxnSpPr>
          <p:spPr bwMode="auto">
            <a:xfrm flipH="1">
              <a:off x="4785" y="279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230" name="AutoShape 70"/>
            <p:cNvCxnSpPr>
              <a:cxnSpLocks noChangeShapeType="1"/>
              <a:stCxn id="92205" idx="3"/>
              <a:endCxn id="92216" idx="2"/>
            </p:cNvCxnSpPr>
            <p:nvPr/>
          </p:nvCxnSpPr>
          <p:spPr bwMode="auto">
            <a:xfrm>
              <a:off x="4740" y="3385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pic>
        <p:nvPicPr>
          <p:cNvPr id="92233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0"/>
            <a:ext cx="180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104900"/>
            <a:ext cx="7124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 Rectángulo redondeado"/>
          <p:cNvGrpSpPr>
            <a:grpSpLocks/>
          </p:cNvGrpSpPr>
          <p:nvPr/>
        </p:nvGrpSpPr>
        <p:grpSpPr bwMode="auto">
          <a:xfrm>
            <a:off x="-55563" y="-30163"/>
            <a:ext cx="9248776" cy="1036638"/>
            <a:chOff x="-35" y="-19"/>
            <a:chExt cx="5826" cy="653"/>
          </a:xfrm>
        </p:grpSpPr>
        <p:pic>
          <p:nvPicPr>
            <p:cNvPr id="88068" name="6 Rectángulo redondeado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5" y="-19"/>
              <a:ext cx="5826" cy="653"/>
            </a:xfrm>
            <a:prstGeom prst="rect">
              <a:avLst/>
            </a:prstGeom>
            <a:solidFill>
              <a:srgbClr val="77953C"/>
            </a:solidFill>
          </p:spPr>
        </p:pic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1" y="0"/>
              <a:ext cx="5756" cy="585"/>
            </a:xfrm>
            <a:prstGeom prst="rect">
              <a:avLst/>
            </a:prstGeom>
            <a:solidFill>
              <a:srgbClr val="77953C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sp>
        <p:nvSpPr>
          <p:cNvPr id="9" name="8 Rectángulo"/>
          <p:cNvSpPr/>
          <p:nvPr/>
        </p:nvSpPr>
        <p:spPr bwMode="auto">
          <a:xfrm>
            <a:off x="0" y="6429375"/>
            <a:ext cx="9144000" cy="42862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es-ES" sz="2000">
              <a:cs typeface="+mn-cs"/>
            </a:endParaRPr>
          </a:p>
        </p:txBody>
      </p:sp>
      <p:sp>
        <p:nvSpPr>
          <p:cNvPr id="10" name="9 Rectángulo redondeado"/>
          <p:cNvSpPr>
            <a:spLocks noChangeArrowheads="1"/>
          </p:cNvSpPr>
          <p:nvPr/>
        </p:nvSpPr>
        <p:spPr bwMode="auto">
          <a:xfrm>
            <a:off x="4763" y="6500813"/>
            <a:ext cx="9134475" cy="349250"/>
          </a:xfrm>
          <a:prstGeom prst="roundRect">
            <a:avLst>
              <a:gd name="adj" fmla="val 0"/>
            </a:avLst>
          </a:prstGeom>
          <a:solidFill>
            <a:srgbClr val="77953C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/>
            <a:endParaRPr lang="es-ES" sz="2000"/>
          </a:p>
        </p:txBody>
      </p:sp>
      <p:grpSp>
        <p:nvGrpSpPr>
          <p:cNvPr id="3" name="11 Rectángulo redondeado"/>
          <p:cNvGrpSpPr>
            <a:grpSpLocks/>
          </p:cNvGrpSpPr>
          <p:nvPr/>
        </p:nvGrpSpPr>
        <p:grpSpPr bwMode="auto">
          <a:xfrm>
            <a:off x="0" y="981075"/>
            <a:ext cx="9229725" cy="206375"/>
            <a:chOff x="-31" y="492"/>
            <a:chExt cx="5814" cy="130"/>
          </a:xfrm>
        </p:grpSpPr>
        <p:pic>
          <p:nvPicPr>
            <p:cNvPr id="88076" name="11 Rectángulo redondeado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" y="492"/>
              <a:ext cx="5814" cy="130"/>
            </a:xfrm>
            <a:prstGeom prst="rect">
              <a:avLst/>
            </a:prstGeom>
            <a:solidFill>
              <a:srgbClr val="99CC00"/>
            </a:solidFill>
          </p:spPr>
        </p:pic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0" y="508"/>
              <a:ext cx="5754" cy="68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l"/>
              <a:endParaRPr lang="es-ES" sz="2000"/>
            </a:p>
          </p:txBody>
        </p:sp>
      </p:grpSp>
      <p:grpSp>
        <p:nvGrpSpPr>
          <p:cNvPr id="4" name="13 Rectángulo redondeado"/>
          <p:cNvGrpSpPr>
            <a:grpSpLocks/>
          </p:cNvGrpSpPr>
          <p:nvPr/>
        </p:nvGrpSpPr>
        <p:grpSpPr bwMode="auto">
          <a:xfrm>
            <a:off x="-42863" y="6492875"/>
            <a:ext cx="9229726" cy="152400"/>
            <a:chOff x="-27" y="4090"/>
            <a:chExt cx="5814" cy="96"/>
          </a:xfrm>
        </p:grpSpPr>
        <p:pic>
          <p:nvPicPr>
            <p:cNvPr id="88079" name="13 Rectángulo redondeado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7" y="4090"/>
              <a:ext cx="5814" cy="96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88080" name="Text Box 16"/>
            <p:cNvSpPr txBox="1">
              <a:spLocks noChangeArrowheads="1"/>
            </p:cNvSpPr>
            <p:nvPr/>
          </p:nvSpPr>
          <p:spPr bwMode="auto">
            <a:xfrm>
              <a:off x="3" y="4106"/>
              <a:ext cx="5754" cy="35"/>
            </a:xfrm>
            <a:prstGeom prst="rect">
              <a:avLst/>
            </a:prstGeom>
            <a:solidFill>
              <a:srgbClr val="99CC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s-ES" sz="2000"/>
            </a:p>
          </p:txBody>
        </p:sp>
      </p:grp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323850" y="188913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3600" b="1">
                <a:solidFill>
                  <a:srgbClr val="E4F7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HISTORIA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79388" y="1628775"/>
            <a:ext cx="8713787" cy="431800"/>
            <a:chOff x="204" y="1253"/>
            <a:chExt cx="5172" cy="272"/>
          </a:xfrm>
        </p:grpSpPr>
        <p:sp>
          <p:nvSpPr>
            <p:cNvPr id="88093" name="AutoShape 29"/>
            <p:cNvSpPr>
              <a:spLocks noChangeArrowheads="1"/>
            </p:cNvSpPr>
            <p:nvPr/>
          </p:nvSpPr>
          <p:spPr bwMode="auto">
            <a:xfrm>
              <a:off x="930" y="1253"/>
              <a:ext cx="4446" cy="272"/>
            </a:xfrm>
            <a:prstGeom prst="chevron">
              <a:avLst>
                <a:gd name="adj" fmla="val 74615"/>
              </a:avLst>
            </a:prstGeom>
            <a:solidFill>
              <a:srgbClr val="F3FBEB"/>
            </a:solidFill>
            <a:ln w="9525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Creación Facultad de Ciencias Ambientales</a:t>
              </a:r>
              <a:r>
                <a:rPr lang="es-ES" b="1">
                  <a:solidFill>
                    <a:srgbClr val="006600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88096" name="AutoShape 32"/>
            <p:cNvSpPr>
              <a:spLocks noChangeArrowheads="1"/>
            </p:cNvSpPr>
            <p:nvPr/>
          </p:nvSpPr>
          <p:spPr bwMode="auto">
            <a:xfrm>
              <a:off x="204" y="1253"/>
              <a:ext cx="817" cy="272"/>
            </a:xfrm>
            <a:prstGeom prst="chevron">
              <a:avLst>
                <a:gd name="adj" fmla="val 51841"/>
              </a:avLst>
            </a:prstGeom>
            <a:solidFill>
              <a:srgbClr val="698E00"/>
            </a:solidFill>
            <a:ln w="9525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1991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179388" y="2276475"/>
            <a:ext cx="8785225" cy="431800"/>
            <a:chOff x="113" y="1434"/>
            <a:chExt cx="5534" cy="272"/>
          </a:xfrm>
        </p:grpSpPr>
        <p:sp>
          <p:nvSpPr>
            <p:cNvPr id="88101" name="AutoShape 37"/>
            <p:cNvSpPr>
              <a:spLocks noChangeArrowheads="1"/>
            </p:cNvSpPr>
            <p:nvPr/>
          </p:nvSpPr>
          <p:spPr bwMode="auto">
            <a:xfrm>
              <a:off x="975" y="1434"/>
              <a:ext cx="4672" cy="272"/>
            </a:xfrm>
            <a:prstGeom prst="chevron">
              <a:avLst>
                <a:gd name="adj" fmla="val 78407"/>
              </a:avLst>
            </a:prstGeom>
            <a:solidFill>
              <a:srgbClr val="F3FBEB"/>
            </a:solidFill>
            <a:ln w="9525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Creación Programa Administración del Medio Ambiente</a:t>
              </a:r>
              <a:r>
                <a:rPr lang="es-ES" b="1">
                  <a:solidFill>
                    <a:srgbClr val="006600"/>
                  </a:solidFill>
                  <a:latin typeface="Century Gothic" pitchFamily="34" charset="0"/>
                </a:rPr>
                <a:t>  </a:t>
              </a:r>
            </a:p>
          </p:txBody>
        </p:sp>
        <p:sp>
          <p:nvSpPr>
            <p:cNvPr id="88102" name="AutoShape 38"/>
            <p:cNvSpPr>
              <a:spLocks noChangeArrowheads="1"/>
            </p:cNvSpPr>
            <p:nvPr/>
          </p:nvSpPr>
          <p:spPr bwMode="auto">
            <a:xfrm>
              <a:off x="113" y="1434"/>
              <a:ext cx="953" cy="272"/>
            </a:xfrm>
            <a:prstGeom prst="chevron">
              <a:avLst>
                <a:gd name="adj" fmla="val 60471"/>
              </a:avLst>
            </a:prstGeom>
            <a:solidFill>
              <a:srgbClr val="698E00"/>
            </a:solidFill>
            <a:ln w="9525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1992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9388" y="2852738"/>
            <a:ext cx="8785225" cy="431800"/>
            <a:chOff x="113" y="1797"/>
            <a:chExt cx="5534" cy="272"/>
          </a:xfrm>
        </p:grpSpPr>
        <p:sp>
          <p:nvSpPr>
            <p:cNvPr id="88103" name="AutoShape 39"/>
            <p:cNvSpPr>
              <a:spLocks noChangeArrowheads="1"/>
            </p:cNvSpPr>
            <p:nvPr/>
          </p:nvSpPr>
          <p:spPr bwMode="auto">
            <a:xfrm>
              <a:off x="975" y="1797"/>
              <a:ext cx="4672" cy="272"/>
            </a:xfrm>
            <a:prstGeom prst="chevron">
              <a:avLst>
                <a:gd name="adj" fmla="val 78407"/>
              </a:avLst>
            </a:prstGeom>
            <a:solidFill>
              <a:srgbClr val="F3FBEB"/>
            </a:solidFill>
            <a:ln w="9525" algn="ctr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Proyecto de Cooperación Colombo Alemana con la GTZ</a:t>
              </a:r>
              <a:r>
                <a:rPr lang="es-ES" b="1">
                  <a:solidFill>
                    <a:srgbClr val="006600"/>
                  </a:solidFill>
                  <a:latin typeface="Century Gothic" pitchFamily="34" charset="0"/>
                </a:rPr>
                <a:t>  </a:t>
              </a:r>
            </a:p>
          </p:txBody>
        </p:sp>
        <p:sp>
          <p:nvSpPr>
            <p:cNvPr id="88104" name="AutoShape 40"/>
            <p:cNvSpPr>
              <a:spLocks noChangeArrowheads="1"/>
            </p:cNvSpPr>
            <p:nvPr/>
          </p:nvSpPr>
          <p:spPr bwMode="auto">
            <a:xfrm>
              <a:off x="113" y="1797"/>
              <a:ext cx="953" cy="272"/>
            </a:xfrm>
            <a:prstGeom prst="chevron">
              <a:avLst>
                <a:gd name="adj" fmla="val 60471"/>
              </a:avLst>
            </a:prstGeom>
            <a:solidFill>
              <a:srgbClr val="698E00"/>
            </a:solidFill>
            <a:ln w="9525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1993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79388" y="3429000"/>
            <a:ext cx="8785225" cy="431800"/>
            <a:chOff x="113" y="2160"/>
            <a:chExt cx="5534" cy="272"/>
          </a:xfrm>
        </p:grpSpPr>
        <p:sp>
          <p:nvSpPr>
            <p:cNvPr id="88107" name="AutoShape 43"/>
            <p:cNvSpPr>
              <a:spLocks noChangeArrowheads="1"/>
            </p:cNvSpPr>
            <p:nvPr/>
          </p:nvSpPr>
          <p:spPr bwMode="auto">
            <a:xfrm>
              <a:off x="930" y="2160"/>
              <a:ext cx="4717" cy="272"/>
            </a:xfrm>
            <a:prstGeom prst="chevron">
              <a:avLst>
                <a:gd name="adj" fmla="val 79163"/>
              </a:avLst>
            </a:prstGeom>
            <a:solidFill>
              <a:srgbClr val="F3FBEB"/>
            </a:solidFill>
            <a:ln w="9525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   Primer Programa Postgrado Especialización Gestión Ambiental Local</a:t>
              </a:r>
            </a:p>
          </p:txBody>
        </p:sp>
        <p:sp>
          <p:nvSpPr>
            <p:cNvPr id="88108" name="AutoShape 44"/>
            <p:cNvSpPr>
              <a:spLocks noChangeArrowheads="1"/>
            </p:cNvSpPr>
            <p:nvPr/>
          </p:nvSpPr>
          <p:spPr bwMode="auto">
            <a:xfrm>
              <a:off x="113" y="2160"/>
              <a:ext cx="907" cy="272"/>
            </a:xfrm>
            <a:prstGeom prst="chevron">
              <a:avLst>
                <a:gd name="adj" fmla="val 57552"/>
              </a:avLst>
            </a:prstGeom>
            <a:solidFill>
              <a:srgbClr val="698E00"/>
            </a:solidFill>
            <a:ln w="9525" algn="ctr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2001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250825" y="4005263"/>
            <a:ext cx="8713788" cy="431800"/>
            <a:chOff x="158" y="2523"/>
            <a:chExt cx="5489" cy="272"/>
          </a:xfrm>
        </p:grpSpPr>
        <p:sp>
          <p:nvSpPr>
            <p:cNvPr id="88109" name="AutoShape 45"/>
            <p:cNvSpPr>
              <a:spLocks noChangeArrowheads="1"/>
            </p:cNvSpPr>
            <p:nvPr/>
          </p:nvSpPr>
          <p:spPr bwMode="auto">
            <a:xfrm>
              <a:off x="930" y="2523"/>
              <a:ext cx="4717" cy="272"/>
            </a:xfrm>
            <a:prstGeom prst="chevron">
              <a:avLst>
                <a:gd name="adj" fmla="val 79163"/>
              </a:avLst>
            </a:prstGeom>
            <a:solidFill>
              <a:srgbClr val="F3FBEB"/>
            </a:solidFill>
            <a:ln w="9525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Inicio Programas de Maestría</a:t>
              </a:r>
            </a:p>
          </p:txBody>
        </p:sp>
        <p:sp>
          <p:nvSpPr>
            <p:cNvPr id="88110" name="AutoShape 46"/>
            <p:cNvSpPr>
              <a:spLocks noChangeArrowheads="1"/>
            </p:cNvSpPr>
            <p:nvPr/>
          </p:nvSpPr>
          <p:spPr bwMode="auto">
            <a:xfrm>
              <a:off x="158" y="2523"/>
              <a:ext cx="907" cy="272"/>
            </a:xfrm>
            <a:prstGeom prst="chevron">
              <a:avLst>
                <a:gd name="adj" fmla="val 57552"/>
              </a:avLst>
            </a:prstGeom>
            <a:solidFill>
              <a:srgbClr val="698E00"/>
            </a:solidFill>
            <a:ln w="9525" algn="ctr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2002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250825" y="4652963"/>
            <a:ext cx="8713788" cy="431800"/>
            <a:chOff x="204" y="1253"/>
            <a:chExt cx="5172" cy="272"/>
          </a:xfrm>
        </p:grpSpPr>
        <p:sp>
          <p:nvSpPr>
            <p:cNvPr id="88115" name="AutoShape 51"/>
            <p:cNvSpPr>
              <a:spLocks noChangeArrowheads="1"/>
            </p:cNvSpPr>
            <p:nvPr/>
          </p:nvSpPr>
          <p:spPr bwMode="auto">
            <a:xfrm>
              <a:off x="930" y="1253"/>
              <a:ext cx="4446" cy="272"/>
            </a:xfrm>
            <a:prstGeom prst="chevron">
              <a:avLst>
                <a:gd name="adj" fmla="val 74615"/>
              </a:avLst>
            </a:prstGeom>
            <a:solidFill>
              <a:srgbClr val="F3FBEB"/>
            </a:solidFill>
            <a:ln w="9525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       Programa Administración en Turismo Sostenible (Ciclos Propedéuticos)</a:t>
              </a:r>
              <a:r>
                <a:rPr lang="es-ES" b="1">
                  <a:solidFill>
                    <a:srgbClr val="006600"/>
                  </a:solidFill>
                  <a:latin typeface="Century Gothic" pitchFamily="34" charset="0"/>
                </a:rPr>
                <a:t> </a:t>
              </a:r>
            </a:p>
          </p:txBody>
        </p:sp>
        <p:sp>
          <p:nvSpPr>
            <p:cNvPr id="88116" name="AutoShape 52"/>
            <p:cNvSpPr>
              <a:spLocks noChangeArrowheads="1"/>
            </p:cNvSpPr>
            <p:nvPr/>
          </p:nvSpPr>
          <p:spPr bwMode="auto">
            <a:xfrm>
              <a:off x="204" y="1253"/>
              <a:ext cx="817" cy="272"/>
            </a:xfrm>
            <a:prstGeom prst="chevron">
              <a:avLst>
                <a:gd name="adj" fmla="val 51841"/>
              </a:avLst>
            </a:prstGeom>
            <a:solidFill>
              <a:srgbClr val="698E00"/>
            </a:solidFill>
            <a:ln w="9525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2009</a:t>
              </a: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250825" y="5229225"/>
            <a:ext cx="8713788" cy="431800"/>
            <a:chOff x="204" y="1253"/>
            <a:chExt cx="5172" cy="272"/>
          </a:xfrm>
        </p:grpSpPr>
        <p:sp>
          <p:nvSpPr>
            <p:cNvPr id="88118" name="AutoShape 54"/>
            <p:cNvSpPr>
              <a:spLocks noChangeArrowheads="1"/>
            </p:cNvSpPr>
            <p:nvPr/>
          </p:nvSpPr>
          <p:spPr bwMode="auto">
            <a:xfrm>
              <a:off x="930" y="1253"/>
              <a:ext cx="4446" cy="272"/>
            </a:xfrm>
            <a:prstGeom prst="chevron">
              <a:avLst>
                <a:gd name="adj" fmla="val 74615"/>
              </a:avLst>
            </a:prstGeom>
            <a:solidFill>
              <a:srgbClr val="F3FBEB"/>
            </a:solidFill>
            <a:ln w="9525">
              <a:solidFill>
                <a:srgbClr val="77953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sz="1600" b="1">
                  <a:solidFill>
                    <a:srgbClr val="006600"/>
                  </a:solidFill>
                  <a:latin typeface="Century Gothic" pitchFamily="34" charset="0"/>
                </a:rPr>
                <a:t>Doctorado en Ciencias Ambientales</a:t>
              </a:r>
            </a:p>
          </p:txBody>
        </p:sp>
        <p:sp>
          <p:nvSpPr>
            <p:cNvPr id="88119" name="AutoShape 55"/>
            <p:cNvSpPr>
              <a:spLocks noChangeArrowheads="1"/>
            </p:cNvSpPr>
            <p:nvPr/>
          </p:nvSpPr>
          <p:spPr bwMode="auto">
            <a:xfrm>
              <a:off x="204" y="1253"/>
              <a:ext cx="817" cy="272"/>
            </a:xfrm>
            <a:prstGeom prst="chevron">
              <a:avLst>
                <a:gd name="adj" fmla="val 51841"/>
              </a:avLst>
            </a:prstGeom>
            <a:solidFill>
              <a:srgbClr val="698E00"/>
            </a:solidFill>
            <a:ln w="9525">
              <a:solidFill>
                <a:srgbClr val="E4F7D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>
                  <a:solidFill>
                    <a:srgbClr val="E4F7D1"/>
                  </a:solidFill>
                  <a:latin typeface="Century Gothic" pitchFamily="34" charset="0"/>
                </a:rPr>
                <a:t>2009</a:t>
              </a:r>
            </a:p>
          </p:txBody>
        </p:sp>
      </p:grpSp>
      <p:pic>
        <p:nvPicPr>
          <p:cNvPr id="88122" name="4 Imagen" descr="FCA Horizont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8988" y="0"/>
            <a:ext cx="20050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509588"/>
            <a:ext cx="85153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42" y="188640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97" y="548680"/>
            <a:ext cx="60214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26" y="620689"/>
            <a:ext cx="627269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42" y="188640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3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977138" cy="399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42" y="188640"/>
            <a:ext cx="2971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edificios reflejados">
  <a:themeElements>
    <a:clrScheme name="Plantilla de diseño de edificios reflejado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lantilla de diseño de edificios reflejado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de diseño de edificios reflejad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dificios reflejad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dificios reflejad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dificios reflejad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dificios reflejad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de diseño de edificios reflejad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dificios reflejad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dificios reflejad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dificios reflejad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dificios reflejad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dificios reflejad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de diseño de edificios reflejad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4">
      <a:dk1>
        <a:srgbClr val="000000"/>
      </a:dk1>
      <a:lt1>
        <a:srgbClr val="64AAAE"/>
      </a:lt1>
      <a:dk2>
        <a:srgbClr val="FFFFCC"/>
      </a:dk2>
      <a:lt2>
        <a:srgbClr val="5F5F5F"/>
      </a:lt2>
      <a:accent1>
        <a:srgbClr val="B4B1DB"/>
      </a:accent1>
      <a:accent2>
        <a:srgbClr val="61C1D7"/>
      </a:accent2>
      <a:accent3>
        <a:srgbClr val="B8D2D3"/>
      </a:accent3>
      <a:accent4>
        <a:srgbClr val="000000"/>
      </a:accent4>
      <a:accent5>
        <a:srgbClr val="D6D5EA"/>
      </a:accent5>
      <a:accent6>
        <a:srgbClr val="57AFC3"/>
      </a:accent6>
      <a:hlink>
        <a:srgbClr val="257177"/>
      </a:hlink>
      <a:folHlink>
        <a:srgbClr val="CCCCCC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edificios reflejados</Template>
  <TotalTime>467</TotalTime>
  <Words>268</Words>
  <Application>Microsoft Office PowerPoint</Application>
  <PresentationFormat>Presentación en pantalla (4:3)</PresentationFormat>
  <Paragraphs>110</Paragraphs>
  <Slides>26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Plantilla de diseño de edificios reflejados</vt:lpstr>
      <vt:lpstr>Eclipse</vt:lpstr>
      <vt:lpstr>          ESCUELA DE ADMINISTRACIÓN DEL MEDIO AMBIENTE  20 AÑOS  Luis Gonzaga Gutiérrez L. Ph.D. Director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Competencias de la Escuela de Administración del Medio Ambiente</vt:lpstr>
      <vt:lpstr>Competencias de la Escuela de Administración del Medio Ambiente</vt:lpstr>
      <vt:lpstr>Presentación de PowerPoint</vt:lpstr>
      <vt:lpstr>Presentación de PowerPoint</vt:lpstr>
      <vt:lpstr>Presentación de PowerPoint</vt:lpstr>
    </vt:vector>
  </TitlesOfParts>
  <Company>Universidad Tecnologica de Pereira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ACCIÓN</dc:title>
  <dc:creator>Aida Milena Garcia</dc:creator>
  <cp:lastModifiedBy>Usuario UTP</cp:lastModifiedBy>
  <cp:revision>103</cp:revision>
  <dcterms:created xsi:type="dcterms:W3CDTF">2006-05-09T23:13:22Z</dcterms:created>
  <dcterms:modified xsi:type="dcterms:W3CDTF">2012-09-26T17:51:04Z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TC011594383082</vt:lpwstr>
  </property>
</Properties>
</file>