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4" r:id="rId2"/>
    <p:sldId id="281" r:id="rId3"/>
    <p:sldId id="282" r:id="rId4"/>
    <p:sldId id="289" r:id="rId5"/>
    <p:sldId id="283" r:id="rId6"/>
    <p:sldId id="272" r:id="rId7"/>
    <p:sldId id="290" r:id="rId8"/>
    <p:sldId id="273" r:id="rId9"/>
    <p:sldId id="274" r:id="rId10"/>
    <p:sldId id="291" r:id="rId11"/>
    <p:sldId id="284" r:id="rId12"/>
    <p:sldId id="292" r:id="rId13"/>
    <p:sldId id="275" r:id="rId14"/>
    <p:sldId id="276" r:id="rId15"/>
    <p:sldId id="293" r:id="rId16"/>
    <p:sldId id="277" r:id="rId17"/>
    <p:sldId id="285" r:id="rId18"/>
    <p:sldId id="278" r:id="rId19"/>
    <p:sldId id="280" r:id="rId20"/>
    <p:sldId id="262" r:id="rId21"/>
    <p:sldId id="286" r:id="rId22"/>
    <p:sldId id="259" r:id="rId23"/>
    <p:sldId id="268" r:id="rId24"/>
    <p:sldId id="287" r:id="rId2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F9DBE-636C-4A01-BF49-8560E12E0754}" type="datetimeFigureOut">
              <a:rPr lang="es-CO" smtClean="0"/>
              <a:t>26/09/2012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ADA81-66C2-4F39-BE69-05C28AAC03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3515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EC725-23B0-4E01-8044-3BBB2CE35C29}" type="datetimeFigureOut">
              <a:rPr lang="es-CO" smtClean="0"/>
              <a:t>26/09/2012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78E92-F2EB-4A14-AE35-2F9BC01B45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782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dirty="0" smtClean="0"/>
              <a:t>Los ecosistemas</a:t>
            </a:r>
            <a:r>
              <a:rPr lang="es-ES" baseline="0" dirty="0" smtClean="0"/>
              <a:t> naturales, especialmente los bosques, generan una serie de servicios ambientales que benefician a la sociedad en general y son soporte de la economía y de la calidad de vida. Se resalta:</a:t>
            </a:r>
          </a:p>
          <a:p>
            <a:pPr>
              <a:spcBef>
                <a:spcPct val="0"/>
              </a:spcBef>
            </a:pPr>
            <a:r>
              <a:rPr lang="es-ES" b="1" baseline="0" dirty="0" smtClean="0"/>
              <a:t>Servicios de provisión</a:t>
            </a:r>
            <a:r>
              <a:rPr lang="es-ES" b="0" baseline="0" dirty="0" smtClean="0"/>
              <a:t>: es decir, los bienes ambientales, que directamente consume o usa la población: alimentos, fibras, colorantes, resinas, leña, madera, material genético para medicinas,</a:t>
            </a:r>
          </a:p>
          <a:p>
            <a:pPr>
              <a:spcBef>
                <a:spcPct val="0"/>
              </a:spcBef>
            </a:pPr>
            <a:r>
              <a:rPr lang="es-ES" b="1" baseline="0" dirty="0" smtClean="0"/>
              <a:t>Servicios de regulación:</a:t>
            </a:r>
            <a:r>
              <a:rPr lang="es-ES" b="0" baseline="0" dirty="0" smtClean="0"/>
              <a:t> como por ejemplo el control de plagas, la recarga y regulación hídrica, la protección de suelos, la captura de lluvia horizontal (captación de agua de la neblina), captura de CO2, regulación de clima</a:t>
            </a:r>
          </a:p>
          <a:p>
            <a:pPr>
              <a:spcBef>
                <a:spcPct val="0"/>
              </a:spcBef>
            </a:pPr>
            <a:r>
              <a:rPr lang="es-ES" b="1" baseline="0" dirty="0" smtClean="0"/>
              <a:t>Servicios culturales:</a:t>
            </a:r>
            <a:r>
              <a:rPr lang="es-ES" b="0" baseline="0" dirty="0" smtClean="0"/>
              <a:t> que se relacionan con los valores sociales de la naturaleza: belleza escénica para fines recreativos y valores espirituales</a:t>
            </a:r>
            <a:endParaRPr lang="es-ES" b="1" dirty="0" smtClean="0"/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D54B4F-6E68-473A-84EA-5183CF86A882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920C-3ADB-4AE0-988A-8DD0AEFCAB51}" type="datetimeFigureOut">
              <a:rPr lang="es-CO" smtClean="0"/>
              <a:t>26/09/2012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9F3E-0970-4868-923D-42CC25F614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153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920C-3ADB-4AE0-988A-8DD0AEFCAB51}" type="datetimeFigureOut">
              <a:rPr lang="es-CO" smtClean="0"/>
              <a:t>26/09/2012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9F3E-0970-4868-923D-42CC25F614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467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920C-3ADB-4AE0-988A-8DD0AEFCAB51}" type="datetimeFigureOut">
              <a:rPr lang="es-CO" smtClean="0"/>
              <a:t>26/09/2012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9F3E-0970-4868-923D-42CC25F614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567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920C-3ADB-4AE0-988A-8DD0AEFCAB51}" type="datetimeFigureOut">
              <a:rPr lang="es-CO" smtClean="0"/>
              <a:t>26/09/2012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9F3E-0970-4868-923D-42CC25F614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660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920C-3ADB-4AE0-988A-8DD0AEFCAB51}" type="datetimeFigureOut">
              <a:rPr lang="es-CO" smtClean="0"/>
              <a:t>26/09/2012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9F3E-0970-4868-923D-42CC25F614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786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920C-3ADB-4AE0-988A-8DD0AEFCAB51}" type="datetimeFigureOut">
              <a:rPr lang="es-CO" smtClean="0"/>
              <a:t>26/09/2012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9F3E-0970-4868-923D-42CC25F614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017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920C-3ADB-4AE0-988A-8DD0AEFCAB51}" type="datetimeFigureOut">
              <a:rPr lang="es-CO" smtClean="0"/>
              <a:t>26/09/2012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9F3E-0970-4868-923D-42CC25F614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545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920C-3ADB-4AE0-988A-8DD0AEFCAB51}" type="datetimeFigureOut">
              <a:rPr lang="es-CO" smtClean="0"/>
              <a:t>26/09/2012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9F3E-0970-4868-923D-42CC25F614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274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920C-3ADB-4AE0-988A-8DD0AEFCAB51}" type="datetimeFigureOut">
              <a:rPr lang="es-CO" smtClean="0"/>
              <a:t>26/09/2012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9F3E-0970-4868-923D-42CC25F614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438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920C-3ADB-4AE0-988A-8DD0AEFCAB51}" type="datetimeFigureOut">
              <a:rPr lang="es-CO" smtClean="0"/>
              <a:t>26/09/2012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9F3E-0970-4868-923D-42CC25F614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046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920C-3ADB-4AE0-988A-8DD0AEFCAB51}" type="datetimeFigureOut">
              <a:rPr lang="es-CO" smtClean="0"/>
              <a:t>26/09/2012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9F3E-0970-4868-923D-42CC25F614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216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E920C-3ADB-4AE0-988A-8DD0AEFCAB51}" type="datetimeFigureOut">
              <a:rPr lang="es-CO" smtClean="0"/>
              <a:t>26/09/2012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39F3E-0970-4868-923D-42CC25F614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679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4781" y="499160"/>
            <a:ext cx="7772400" cy="1470025"/>
          </a:xfrm>
        </p:spPr>
        <p:txBody>
          <a:bodyPr/>
          <a:lstStyle/>
          <a:p>
            <a:r>
              <a:rPr lang="es-CO" dirty="0" smtClean="0"/>
              <a:t>FACULTAD DE CIENCIAS AMBIENTALES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7344816" cy="108012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tx1"/>
                </a:solidFill>
              </a:rPr>
              <a:t>EL ADMINISTRADOR AMBIENTAL </a:t>
            </a:r>
          </a:p>
          <a:p>
            <a:r>
              <a:rPr lang="es-CO" sz="3600" b="1" dirty="0" smtClean="0">
                <a:solidFill>
                  <a:schemeClr val="tx1"/>
                </a:solidFill>
              </a:rPr>
              <a:t>EN EL SIGLO XXI</a:t>
            </a:r>
            <a:endParaRPr lang="es-CO" sz="3600" b="1" dirty="0">
              <a:solidFill>
                <a:schemeClr val="tx1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4977557" y="3356992"/>
            <a:ext cx="4058939" cy="3384376"/>
            <a:chOff x="4101860" y="3530360"/>
            <a:chExt cx="3352801" cy="2857500"/>
          </a:xfrm>
        </p:grpSpPr>
        <p:pic>
          <p:nvPicPr>
            <p:cNvPr id="1026" name="Picture 2" descr="http://www.thenutgraph.com/user_uploads/images/2009/12/02/Carbon%20footprint%20-%20Pixeled%20Dreamstim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79714">
              <a:off x="4349511" y="3282709"/>
              <a:ext cx="2857500" cy="33528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images01.olx.com.co/ui/6/61/49/1276880681_100695249_1-Fotos-de--AUDITORIA-AMBIENTAL-127688068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6240">
              <a:off x="4738297" y="4311195"/>
              <a:ext cx="1776245" cy="154577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http://blog.utp.edu.co/eligiendocarrera/files/2010/08/a-color-horizon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7261"/>
            <a:ext cx="1949982" cy="76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edia.utp.edu.co/facultad-ambiental/img/FCA-tex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4335"/>
            <a:ext cx="1825062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2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476037"/>
            <a:ext cx="4752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800" dirty="0"/>
              <a:t>El futuro de la </a:t>
            </a:r>
            <a:r>
              <a:rPr lang="es-PE" sz="2800" b="1" i="1" dirty="0"/>
              <a:t>ADMINISTRACIÓN </a:t>
            </a:r>
            <a:r>
              <a:rPr lang="es-PE" sz="2800" dirty="0"/>
              <a:t>, está en la comprensión holista de las múltiples interacciones de los socio ecosistemas, por lo tanto, se fundamenta en la incertidumbre, el cambio y la construcción de nuevos paradigmas. </a:t>
            </a:r>
          </a:p>
        </p:txBody>
      </p:sp>
      <p:pic>
        <p:nvPicPr>
          <p:cNvPr id="3" name="Picture 10" descr="http://media.utp.edu.co/facultad-ambiental/img/FCA-tex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825062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395536" y="685081"/>
            <a:ext cx="8064896" cy="5552231"/>
            <a:chOff x="395536" y="685081"/>
            <a:chExt cx="8064896" cy="5552231"/>
          </a:xfrm>
        </p:grpSpPr>
        <p:grpSp>
          <p:nvGrpSpPr>
            <p:cNvPr id="5" name="4 Grupo"/>
            <p:cNvGrpSpPr/>
            <p:nvPr/>
          </p:nvGrpSpPr>
          <p:grpSpPr>
            <a:xfrm>
              <a:off x="395536" y="685081"/>
              <a:ext cx="6336704" cy="5552231"/>
              <a:chOff x="395536" y="685081"/>
              <a:chExt cx="6336704" cy="5552231"/>
            </a:xfrm>
          </p:grpSpPr>
          <p:cxnSp>
            <p:nvCxnSpPr>
              <p:cNvPr id="7" name="6 Conector recto"/>
              <p:cNvCxnSpPr/>
              <p:nvPr/>
            </p:nvCxnSpPr>
            <p:spPr>
              <a:xfrm flipH="1">
                <a:off x="395536" y="685081"/>
                <a:ext cx="6336704" cy="0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7 Conector recto"/>
              <p:cNvCxnSpPr/>
              <p:nvPr/>
            </p:nvCxnSpPr>
            <p:spPr>
              <a:xfrm>
                <a:off x="395536" y="685081"/>
                <a:ext cx="0" cy="5552231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5 Conector recto"/>
            <p:cNvCxnSpPr/>
            <p:nvPr/>
          </p:nvCxnSpPr>
          <p:spPr>
            <a:xfrm>
              <a:off x="395536" y="6237312"/>
              <a:ext cx="8064896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4" name="Picture 2" descr="http://www.tacticasoftsureste.com/gisela_archivos/image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348880"/>
            <a:ext cx="3095625" cy="3442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5327"/>
          <a:stretch/>
        </p:blipFill>
        <p:spPr bwMode="auto">
          <a:xfrm>
            <a:off x="0" y="1149926"/>
            <a:ext cx="9069388" cy="570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331640" y="56348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rial Black" pitchFamily="34" charset="0"/>
              </a:rPr>
              <a:t>Incremento de Desastre en el Mundo. 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372200" y="6505599"/>
            <a:ext cx="2617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/>
              <a:t>International </a:t>
            </a:r>
            <a:r>
              <a:rPr lang="es-CO" sz="1400" b="1" dirty="0" err="1"/>
              <a:t>Disaster</a:t>
            </a:r>
            <a:r>
              <a:rPr lang="es-CO" sz="1400" b="1" dirty="0"/>
              <a:t>  </a:t>
            </a:r>
            <a:r>
              <a:rPr lang="es-CO" sz="1400" b="1" dirty="0" err="1"/>
              <a:t>Databese</a:t>
            </a:r>
            <a:r>
              <a:rPr lang="es-CO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9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3261" y="685081"/>
            <a:ext cx="6285003" cy="1143000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solidFill>
                  <a:schemeClr val="tx1"/>
                </a:solidFill>
              </a:rPr>
              <a:t>LA IGUALDAD HUMANA BASE DEL EQUILIBRIO AMBIENTAL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09762" y="2089883"/>
            <a:ext cx="5769612" cy="344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MX" sz="2000" dirty="0"/>
              <a:t> Sociedad y naturaleza están totalmente </a:t>
            </a:r>
            <a:r>
              <a:rPr lang="es-MX" sz="2000" dirty="0" smtClean="0"/>
              <a:t>inter relacionadas </a:t>
            </a:r>
            <a:endParaRPr lang="es-MX" sz="2000" dirty="0"/>
          </a:p>
          <a:p>
            <a:pPr algn="just">
              <a:buFont typeface="Wingdings" pitchFamily="2" charset="2"/>
              <a:buNone/>
            </a:pPr>
            <a:endParaRPr lang="es-MX" sz="900" dirty="0"/>
          </a:p>
          <a:p>
            <a:pPr algn="just">
              <a:buFont typeface="Wingdings" pitchFamily="2" charset="2"/>
              <a:buNone/>
            </a:pPr>
            <a:r>
              <a:rPr lang="es-MX" sz="2000" dirty="0"/>
              <a:t> </a:t>
            </a:r>
            <a:endParaRPr lang="es-MX" sz="900" dirty="0"/>
          </a:p>
          <a:p>
            <a:pPr algn="just">
              <a:buFont typeface="Wingdings" pitchFamily="2" charset="2"/>
              <a:buNone/>
            </a:pPr>
            <a:r>
              <a:rPr lang="es-MX" sz="2000" dirty="0"/>
              <a:t> La igualdad no es poseer todos lo mismo, sino tener las mismas </a:t>
            </a:r>
            <a:r>
              <a:rPr lang="es-MX" sz="2000" dirty="0" smtClean="0"/>
              <a:t>oportunidades.</a:t>
            </a:r>
          </a:p>
          <a:p>
            <a:pPr algn="just">
              <a:buFont typeface="Wingdings" pitchFamily="2" charset="2"/>
              <a:buNone/>
            </a:pPr>
            <a:endParaRPr lang="es-MX" sz="2000" dirty="0" smtClean="0"/>
          </a:p>
          <a:p>
            <a:pPr algn="just">
              <a:buFont typeface="Wingdings" pitchFamily="2" charset="2"/>
              <a:buNone/>
            </a:pPr>
            <a:endParaRPr lang="es-MX" sz="900" dirty="0"/>
          </a:p>
          <a:p>
            <a:pPr algn="just">
              <a:buFont typeface="Wingdings" pitchFamily="2" charset="2"/>
              <a:buNone/>
            </a:pPr>
            <a:r>
              <a:rPr lang="es-MX" sz="2000" dirty="0"/>
              <a:t> La pobreza no es un estado natural sino una exclusión social: el mayor peligro ambiental hoy es la división creciente entre ricos y pobres.</a:t>
            </a:r>
          </a:p>
          <a:p>
            <a:pPr algn="just">
              <a:buFont typeface="Wingdings" pitchFamily="2" charset="2"/>
              <a:buNone/>
            </a:pPr>
            <a:endParaRPr lang="es-ES" sz="2000" dirty="0"/>
          </a:p>
        </p:txBody>
      </p:sp>
      <p:pic>
        <p:nvPicPr>
          <p:cNvPr id="4" name="Picture 10" descr="http://media.utp.edu.co/facultad-ambiental/img/FCA-tex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825062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395536" y="685081"/>
            <a:ext cx="8064896" cy="5552231"/>
            <a:chOff x="395536" y="685081"/>
            <a:chExt cx="8064896" cy="5552231"/>
          </a:xfrm>
        </p:grpSpPr>
        <p:grpSp>
          <p:nvGrpSpPr>
            <p:cNvPr id="6" name="5 Grupo"/>
            <p:cNvGrpSpPr/>
            <p:nvPr/>
          </p:nvGrpSpPr>
          <p:grpSpPr>
            <a:xfrm>
              <a:off x="395536" y="685081"/>
              <a:ext cx="6336704" cy="5552231"/>
              <a:chOff x="395536" y="685081"/>
              <a:chExt cx="6336704" cy="5552231"/>
            </a:xfrm>
          </p:grpSpPr>
          <p:cxnSp>
            <p:nvCxnSpPr>
              <p:cNvPr id="8" name="7 Conector recto"/>
              <p:cNvCxnSpPr/>
              <p:nvPr/>
            </p:nvCxnSpPr>
            <p:spPr>
              <a:xfrm flipH="1">
                <a:off x="395536" y="685081"/>
                <a:ext cx="6336704" cy="0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Conector recto"/>
              <p:cNvCxnSpPr/>
              <p:nvPr/>
            </p:nvCxnSpPr>
            <p:spPr>
              <a:xfrm>
                <a:off x="395536" y="685081"/>
                <a:ext cx="0" cy="5552231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6 Conector recto"/>
            <p:cNvCxnSpPr/>
            <p:nvPr/>
          </p:nvCxnSpPr>
          <p:spPr>
            <a:xfrm>
              <a:off x="395536" y="6237312"/>
              <a:ext cx="8064896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18" name="Picture 2" descr="http://www.gaiasur.com.ar/img/infoteca/img-siggraph/ciclo-de-diseno-iterativ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1"/>
          <a:stretch/>
        </p:blipFill>
        <p:spPr bwMode="auto">
          <a:xfrm>
            <a:off x="6279374" y="3117094"/>
            <a:ext cx="2757122" cy="254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07288"/>
            <a:ext cx="8108950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chemeClr val="tx1"/>
                </a:solidFill>
              </a:rPr>
              <a:t>LA SIMBIOSIS POR ENCIMA DE LA COMPETENCIA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77669" y="1947608"/>
            <a:ext cx="4210356" cy="378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just"/>
            <a:r>
              <a:rPr lang="es-MX" sz="2000" dirty="0"/>
              <a:t> Ni la sociedad ni la naturaleza son una lucha abierta por el triunfo del más fuerte.</a:t>
            </a:r>
          </a:p>
          <a:p>
            <a:pPr algn="just"/>
            <a:endParaRPr lang="es-MX" sz="900" dirty="0"/>
          </a:p>
          <a:p>
            <a:pPr algn="just"/>
            <a:r>
              <a:rPr lang="es-MX" sz="2000" dirty="0"/>
              <a:t> </a:t>
            </a:r>
            <a:endParaRPr lang="es-MX" sz="900" dirty="0"/>
          </a:p>
          <a:p>
            <a:pPr algn="just"/>
            <a:r>
              <a:rPr lang="es-MX" sz="2000" dirty="0"/>
              <a:t> Hoy vivimos porque anteriores generaciones han construido cultura</a:t>
            </a:r>
            <a:r>
              <a:rPr lang="es-MX" sz="2000" dirty="0" smtClean="0"/>
              <a:t>.</a:t>
            </a:r>
          </a:p>
          <a:p>
            <a:pPr algn="just"/>
            <a:endParaRPr lang="es-MX" sz="2000" dirty="0"/>
          </a:p>
          <a:p>
            <a:pPr algn="just"/>
            <a:endParaRPr lang="es-MX" sz="900" dirty="0"/>
          </a:p>
          <a:p>
            <a:pPr algn="just"/>
            <a:r>
              <a:rPr lang="es-MX" sz="2000" dirty="0"/>
              <a:t>  La naturaleza es posible sólo en un sistema de cooperación. </a:t>
            </a:r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pPr algn="just"/>
            <a:endParaRPr lang="es-ES" sz="1400" dirty="0"/>
          </a:p>
        </p:txBody>
      </p:sp>
      <p:pic>
        <p:nvPicPr>
          <p:cNvPr id="4" name="Picture 10" descr="http://media.utp.edu.co/facultad-ambiental/img/FCA-tex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825062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395536" y="685081"/>
            <a:ext cx="8064896" cy="5552231"/>
            <a:chOff x="395536" y="685081"/>
            <a:chExt cx="8064896" cy="5552231"/>
          </a:xfrm>
        </p:grpSpPr>
        <p:grpSp>
          <p:nvGrpSpPr>
            <p:cNvPr id="6" name="5 Grupo"/>
            <p:cNvGrpSpPr/>
            <p:nvPr/>
          </p:nvGrpSpPr>
          <p:grpSpPr>
            <a:xfrm>
              <a:off x="395536" y="685081"/>
              <a:ext cx="6336704" cy="5552231"/>
              <a:chOff x="395536" y="685081"/>
              <a:chExt cx="6336704" cy="5552231"/>
            </a:xfrm>
          </p:grpSpPr>
          <p:cxnSp>
            <p:nvCxnSpPr>
              <p:cNvPr id="8" name="7 Conector recto"/>
              <p:cNvCxnSpPr/>
              <p:nvPr/>
            </p:nvCxnSpPr>
            <p:spPr>
              <a:xfrm flipH="1">
                <a:off x="395536" y="685081"/>
                <a:ext cx="6336704" cy="0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Conector recto"/>
              <p:cNvCxnSpPr/>
              <p:nvPr/>
            </p:nvCxnSpPr>
            <p:spPr>
              <a:xfrm>
                <a:off x="395536" y="685081"/>
                <a:ext cx="0" cy="5552231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6 Conector recto"/>
            <p:cNvCxnSpPr/>
            <p:nvPr/>
          </p:nvCxnSpPr>
          <p:spPr>
            <a:xfrm>
              <a:off x="395536" y="6237312"/>
              <a:ext cx="8064896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 descr="http://mcvinvestigacion.com/blog/wp-content/uploads/2011/01/network-300x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77" y="2720975"/>
            <a:ext cx="3229955" cy="3122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496" y="0"/>
            <a:ext cx="9001000" cy="1343204"/>
            <a:chOff x="0" y="3143250"/>
            <a:chExt cx="9144000" cy="1343204"/>
          </a:xfrm>
        </p:grpSpPr>
        <p:pic>
          <p:nvPicPr>
            <p:cNvPr id="8194" name="4 Imagen" descr="Franja-Titulos-Cap-Inf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43250"/>
              <a:ext cx="9144000" cy="104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5 Rectángulo"/>
            <p:cNvSpPr>
              <a:spLocks noChangeArrowheads="1"/>
            </p:cNvSpPr>
            <p:nvPr/>
          </p:nvSpPr>
          <p:spPr bwMode="auto">
            <a:xfrm>
              <a:off x="1187450" y="3286125"/>
              <a:ext cx="748823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charset="-128"/>
                  <a:cs typeface="Arial" pitchFamily="34" charset="0"/>
                </a:rPr>
                <a:t>ESTRATEGIA  NACIONAL  DE COOPERACIÓN </a:t>
              </a:r>
              <a:r>
                <a:rPr lang="es-CO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charset="-128"/>
                  <a:cs typeface="Arial" pitchFamily="34" charset="0"/>
                </a:rPr>
                <a:t>ENFOQUE AMBIENTAL</a:t>
              </a:r>
              <a:endPara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323528" y="1196752"/>
            <a:ext cx="8797236" cy="5901874"/>
            <a:chOff x="323528" y="1196752"/>
            <a:chExt cx="8797236" cy="5901874"/>
          </a:xfrm>
        </p:grpSpPr>
        <p:grpSp>
          <p:nvGrpSpPr>
            <p:cNvPr id="46" name="45 Grupo"/>
            <p:cNvGrpSpPr/>
            <p:nvPr/>
          </p:nvGrpSpPr>
          <p:grpSpPr>
            <a:xfrm>
              <a:off x="323528" y="1196752"/>
              <a:ext cx="8797236" cy="5901874"/>
              <a:chOff x="323528" y="1196752"/>
              <a:chExt cx="8797236" cy="5901874"/>
            </a:xfrm>
          </p:grpSpPr>
          <p:sp>
            <p:nvSpPr>
              <p:cNvPr id="6" name="10 CuadroTexto"/>
              <p:cNvSpPr txBox="1">
                <a:spLocks noChangeArrowheads="1"/>
              </p:cNvSpPr>
              <p:nvPr/>
            </p:nvSpPr>
            <p:spPr bwMode="auto">
              <a:xfrm>
                <a:off x="6241783" y="1989535"/>
                <a:ext cx="2878981" cy="5109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Calibri" pitchFamily="34" charset="0"/>
                  <a:buAutoNum type="arabicPeriod"/>
                </a:pPr>
                <a:r>
                  <a:rPr lang="es-CO" sz="1400" dirty="0">
                    <a:solidFill>
                      <a:prstClr val="black"/>
                    </a:solidFill>
                  </a:rPr>
                  <a:t>Cooperación Técnica en Seguridad. 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Calibri" pitchFamily="34" charset="0"/>
                  <a:buAutoNum type="arabicPeriod"/>
                </a:pPr>
                <a:endParaRPr lang="es-CO" sz="1400" dirty="0">
                  <a:solidFill>
                    <a:prstClr val="black"/>
                  </a:solidFill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Calibri" pitchFamily="34" charset="0"/>
                  <a:buAutoNum type="arabicPeriod"/>
                </a:pPr>
                <a:r>
                  <a:rPr lang="es-CO" sz="1400" dirty="0">
                    <a:solidFill>
                      <a:prstClr val="black"/>
                    </a:solidFill>
                  </a:rPr>
                  <a:t>Promoción y Protección Social.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Calibri" pitchFamily="34" charset="0"/>
                  <a:buAutoNum type="arabicPeriod"/>
                </a:pPr>
                <a:endParaRPr lang="es-CO" sz="1400" dirty="0">
                  <a:solidFill>
                    <a:prstClr val="black"/>
                  </a:solidFill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Calibri" pitchFamily="34" charset="0"/>
                  <a:buAutoNum type="arabicPeriod"/>
                </a:pPr>
                <a:r>
                  <a:rPr lang="es-CO" sz="1400" dirty="0" smtClean="0">
                    <a:solidFill>
                      <a:prstClr val="black"/>
                    </a:solidFill>
                  </a:rPr>
                  <a:t>Ambiente </a:t>
                </a:r>
                <a:r>
                  <a:rPr lang="es-CO" sz="1400" dirty="0">
                    <a:solidFill>
                      <a:prstClr val="black"/>
                    </a:solidFill>
                  </a:rPr>
                  <a:t>y Desarrollo Sostenible 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Calibri" pitchFamily="34" charset="0"/>
                  <a:buAutoNum type="arabicPeriod"/>
                </a:pPr>
                <a:endParaRPr lang="es-CO" sz="1400" dirty="0">
                  <a:solidFill>
                    <a:prstClr val="black"/>
                  </a:solidFill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Calibri" pitchFamily="34" charset="0"/>
                  <a:buAutoNum type="arabicPeriod"/>
                </a:pPr>
                <a:r>
                  <a:rPr lang="es-CO" sz="1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s-CO" sz="1400" dirty="0">
                    <a:solidFill>
                      <a:prstClr val="black"/>
                    </a:solidFill>
                  </a:rPr>
                  <a:t>Cultura, Deporte y Educación.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Calibri" pitchFamily="34" charset="0"/>
                  <a:buAutoNum type="arabicPeriod"/>
                </a:pPr>
                <a:endParaRPr lang="es-CO" sz="1400" dirty="0">
                  <a:solidFill>
                    <a:prstClr val="black"/>
                  </a:solidFill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Calibri" pitchFamily="34" charset="0"/>
                  <a:buAutoNum type="arabicPeriod"/>
                </a:pPr>
                <a:r>
                  <a:rPr lang="es-CO" sz="1400" dirty="0" smtClean="0">
                    <a:solidFill>
                      <a:prstClr val="black"/>
                    </a:solidFill>
                  </a:rPr>
                  <a:t>Fomento </a:t>
                </a:r>
                <a:r>
                  <a:rPr lang="es-CO" sz="1400" dirty="0">
                    <a:solidFill>
                      <a:prstClr val="black"/>
                    </a:solidFill>
                  </a:rPr>
                  <a:t>al Desarrollo Productivo.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Calibri" pitchFamily="34" charset="0"/>
                  <a:buAutoNum type="arabicPeriod"/>
                </a:pPr>
                <a:endParaRPr lang="es-CO" sz="1400" dirty="0">
                  <a:solidFill>
                    <a:prstClr val="black"/>
                  </a:solidFill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Calibri" pitchFamily="34" charset="0"/>
                  <a:buAutoNum type="arabicPeriod"/>
                </a:pPr>
                <a:r>
                  <a:rPr lang="es-CO" sz="1400" dirty="0" smtClean="0">
                    <a:solidFill>
                      <a:prstClr val="black"/>
                    </a:solidFill>
                  </a:rPr>
                  <a:t>Gestión </a:t>
                </a:r>
                <a:r>
                  <a:rPr lang="es-CO" sz="1400" dirty="0">
                    <a:solidFill>
                      <a:prstClr val="black"/>
                    </a:solidFill>
                  </a:rPr>
                  <a:t>Pública y Buen </a:t>
                </a:r>
                <a:r>
                  <a:rPr lang="es-CO" sz="1400" dirty="0" smtClean="0">
                    <a:solidFill>
                      <a:prstClr val="black"/>
                    </a:solidFill>
                  </a:rPr>
                  <a:t>Gobierno.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Calibri" pitchFamily="34" charset="0"/>
                  <a:buAutoNum type="arabicPeriod"/>
                </a:pPr>
                <a:endParaRPr lang="es-CO" sz="1400" dirty="0" smtClean="0">
                  <a:solidFill>
                    <a:prstClr val="black"/>
                  </a:solidFill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Calibri" pitchFamily="34" charset="0"/>
                  <a:buAutoNum type="arabicPeriod"/>
                </a:pPr>
                <a:r>
                  <a:rPr lang="es-CO" sz="1400" dirty="0" smtClean="0">
                    <a:solidFill>
                      <a:prstClr val="black"/>
                    </a:solidFill>
                  </a:rPr>
                  <a:t>Gobernabilidad</a:t>
                </a:r>
                <a:r>
                  <a:rPr lang="es-CO" sz="14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Calibri" pitchFamily="34" charset="0"/>
                  <a:buAutoNum type="arabicPeriod"/>
                </a:pPr>
                <a:endParaRPr lang="es-CO" sz="1400" dirty="0" smtClean="0">
                  <a:solidFill>
                    <a:prstClr val="black"/>
                  </a:solidFill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Calibri" pitchFamily="34" charset="0"/>
                  <a:buAutoNum type="arabicPeriod"/>
                </a:pPr>
                <a:r>
                  <a:rPr lang="es-CO" sz="1400" dirty="0" smtClean="0">
                    <a:solidFill>
                      <a:prstClr val="black"/>
                    </a:solidFill>
                  </a:rPr>
                  <a:t>Crecimiento </a:t>
                </a:r>
                <a:r>
                  <a:rPr lang="es-CO" sz="1400" dirty="0">
                    <a:solidFill>
                      <a:prstClr val="black"/>
                    </a:solidFill>
                  </a:rPr>
                  <a:t>Económico y Competitividad.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Calibri" pitchFamily="34" charset="0"/>
                  <a:buAutoNum type="arabicPeriod"/>
                </a:pPr>
                <a:endParaRPr lang="es-CO" sz="1400" dirty="0">
                  <a:solidFill>
                    <a:prstClr val="black"/>
                  </a:solidFill>
                  <a:latin typeface="Arial Narrow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400" dirty="0">
                  <a:solidFill>
                    <a:prstClr val="black"/>
                  </a:solidFill>
                  <a:latin typeface="Arial Narrow" pitchFamily="34" charset="0"/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 u="sng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41" name="40 Grupo"/>
              <p:cNvGrpSpPr/>
              <p:nvPr/>
            </p:nvGrpSpPr>
            <p:grpSpPr>
              <a:xfrm>
                <a:off x="323528" y="1196752"/>
                <a:ext cx="5463272" cy="4846378"/>
                <a:chOff x="484294" y="1343204"/>
                <a:chExt cx="5607288" cy="4992830"/>
              </a:xfrm>
            </p:grpSpPr>
            <p:sp>
              <p:nvSpPr>
                <p:cNvPr id="3" name="2 CuadroTexto"/>
                <p:cNvSpPr txBox="1"/>
                <p:nvPr/>
              </p:nvSpPr>
              <p:spPr>
                <a:xfrm>
                  <a:off x="2771889" y="1343204"/>
                  <a:ext cx="2124236" cy="60244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600" dirty="0" smtClean="0"/>
                    <a:t>CONCEJO DIRECTIVO</a:t>
                  </a:r>
                </a:p>
                <a:p>
                  <a:pPr algn="ctr"/>
                  <a:r>
                    <a:rPr lang="es-CO" sz="1600" dirty="0" smtClean="0"/>
                    <a:t>ministerios</a:t>
                  </a:r>
                  <a:endParaRPr lang="es-CO" sz="1600" dirty="0"/>
                </a:p>
              </p:txBody>
            </p:sp>
            <p:grpSp>
              <p:nvGrpSpPr>
                <p:cNvPr id="16" name="15 Grupo"/>
                <p:cNvGrpSpPr/>
                <p:nvPr/>
              </p:nvGrpSpPr>
              <p:grpSpPr>
                <a:xfrm>
                  <a:off x="484294" y="3557137"/>
                  <a:ext cx="5607288" cy="1240015"/>
                  <a:chOff x="484294" y="2348880"/>
                  <a:chExt cx="5607288" cy="1240015"/>
                </a:xfrm>
              </p:grpSpPr>
              <p:grpSp>
                <p:nvGrpSpPr>
                  <p:cNvPr id="4" name="3 Grupo"/>
                  <p:cNvGrpSpPr/>
                  <p:nvPr/>
                </p:nvGrpSpPr>
                <p:grpSpPr>
                  <a:xfrm>
                    <a:off x="484294" y="2757898"/>
                    <a:ext cx="5607288" cy="830997"/>
                    <a:chOff x="3285192" y="4308394"/>
                    <a:chExt cx="10166456" cy="1118505"/>
                  </a:xfrm>
                </p:grpSpPr>
                <p:sp>
                  <p:nvSpPr>
                    <p:cNvPr id="8" name="7 CuadroTexto"/>
                    <p:cNvSpPr txBox="1"/>
                    <p:nvPr/>
                  </p:nvSpPr>
                  <p:spPr>
                    <a:xfrm>
                      <a:off x="8892480" y="4308394"/>
                      <a:ext cx="2124236" cy="869948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sz="1200" dirty="0" smtClean="0"/>
                        <a:t>Dirección de demanda de cooperación</a:t>
                      </a:r>
                      <a:endParaRPr lang="es-CO" sz="1200" dirty="0"/>
                    </a:p>
                  </p:txBody>
                </p:sp>
                <p:sp>
                  <p:nvSpPr>
                    <p:cNvPr id="9" name="8 CuadroTexto"/>
                    <p:cNvSpPr txBox="1"/>
                    <p:nvPr/>
                  </p:nvSpPr>
                  <p:spPr>
                    <a:xfrm>
                      <a:off x="11327412" y="4308394"/>
                      <a:ext cx="2124236" cy="869948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sz="1200" dirty="0" smtClean="0"/>
                        <a:t>Dirección administrativa y financiera</a:t>
                      </a:r>
                      <a:endParaRPr lang="es-CO" sz="1200" dirty="0"/>
                    </a:p>
                  </p:txBody>
                </p:sp>
                <p:sp>
                  <p:nvSpPr>
                    <p:cNvPr id="10" name="9 CuadroTexto"/>
                    <p:cNvSpPr txBox="1"/>
                    <p:nvPr/>
                  </p:nvSpPr>
                  <p:spPr>
                    <a:xfrm>
                      <a:off x="6146891" y="4308394"/>
                      <a:ext cx="2428617" cy="1118505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:r>
                        <a:rPr lang="es-CO" sz="1200" dirty="0"/>
                        <a:t>Dirección de </a:t>
                      </a:r>
                      <a:r>
                        <a:rPr lang="es-CO" sz="1200" dirty="0" smtClean="0"/>
                        <a:t>oferta de cooperación interinstitucional</a:t>
                      </a:r>
                      <a:endParaRPr lang="es-CO" sz="1200" dirty="0"/>
                    </a:p>
                  </p:txBody>
                </p:sp>
                <p:sp>
                  <p:nvSpPr>
                    <p:cNvPr id="11" name="10 CuadroTexto"/>
                    <p:cNvSpPr txBox="1"/>
                    <p:nvPr/>
                  </p:nvSpPr>
                  <p:spPr>
                    <a:xfrm>
                      <a:off x="3285192" y="4308394"/>
                      <a:ext cx="2501608" cy="869949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:r>
                        <a:rPr lang="es-CO" sz="1200" dirty="0" smtClean="0"/>
                        <a:t>Dirección de coordinación interinstitucional</a:t>
                      </a:r>
                      <a:endParaRPr lang="es-CO" sz="1200" dirty="0"/>
                    </a:p>
                  </p:txBody>
                </p:sp>
              </p:grpSp>
              <p:cxnSp>
                <p:nvCxnSpPr>
                  <p:cNvPr id="12" name="11 Conector recto"/>
                  <p:cNvCxnSpPr/>
                  <p:nvPr/>
                </p:nvCxnSpPr>
                <p:spPr>
                  <a:xfrm>
                    <a:off x="971600" y="2348880"/>
                    <a:ext cx="4680520" cy="0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14 Conector recto"/>
                  <p:cNvCxnSpPr/>
                  <p:nvPr/>
                </p:nvCxnSpPr>
                <p:spPr>
                  <a:xfrm>
                    <a:off x="971600" y="2348880"/>
                    <a:ext cx="0" cy="407080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16 Conector recto"/>
                  <p:cNvCxnSpPr/>
                  <p:nvPr/>
                </p:nvCxnSpPr>
                <p:spPr>
                  <a:xfrm>
                    <a:off x="2732407" y="2350818"/>
                    <a:ext cx="0" cy="407080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17 Conector recto"/>
                  <p:cNvCxnSpPr/>
                  <p:nvPr/>
                </p:nvCxnSpPr>
                <p:spPr>
                  <a:xfrm>
                    <a:off x="4162791" y="2350818"/>
                    <a:ext cx="0" cy="407080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18 Conector recto"/>
                  <p:cNvCxnSpPr/>
                  <p:nvPr/>
                </p:nvCxnSpPr>
                <p:spPr>
                  <a:xfrm>
                    <a:off x="5658520" y="2348880"/>
                    <a:ext cx="0" cy="407080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" name="20 Conector recto"/>
                <p:cNvCxnSpPr/>
                <p:nvPr/>
              </p:nvCxnSpPr>
              <p:spPr>
                <a:xfrm>
                  <a:off x="3834007" y="1989535"/>
                  <a:ext cx="0" cy="1567602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3" name="22 CuadroTexto"/>
                <p:cNvSpPr txBox="1"/>
                <p:nvPr/>
              </p:nvSpPr>
              <p:spPr>
                <a:xfrm>
                  <a:off x="1174172" y="2432794"/>
                  <a:ext cx="1828673" cy="646331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200" dirty="0" smtClean="0"/>
                    <a:t>Fondo de asistencia y cooperación  internacional</a:t>
                  </a:r>
                  <a:endParaRPr lang="es-CO" sz="1200" dirty="0"/>
                </a:p>
              </p:txBody>
            </p:sp>
            <p:cxnSp>
              <p:nvCxnSpPr>
                <p:cNvPr id="24" name="23 Conector recto"/>
                <p:cNvCxnSpPr/>
                <p:nvPr/>
              </p:nvCxnSpPr>
              <p:spPr>
                <a:xfrm flipH="1">
                  <a:off x="3002845" y="2741674"/>
                  <a:ext cx="850931" cy="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31 Grupo"/>
                <p:cNvGrpSpPr/>
                <p:nvPr/>
              </p:nvGrpSpPr>
              <p:grpSpPr>
                <a:xfrm>
                  <a:off x="971600" y="4612486"/>
                  <a:ext cx="4686920" cy="544706"/>
                  <a:chOff x="971600" y="4612486"/>
                  <a:chExt cx="4686920" cy="544706"/>
                </a:xfrm>
              </p:grpSpPr>
              <p:cxnSp>
                <p:nvCxnSpPr>
                  <p:cNvPr id="26" name="25 Conector recto"/>
                  <p:cNvCxnSpPr/>
                  <p:nvPr/>
                </p:nvCxnSpPr>
                <p:spPr>
                  <a:xfrm>
                    <a:off x="971600" y="5157192"/>
                    <a:ext cx="4680520" cy="0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26 Conector recto"/>
                  <p:cNvCxnSpPr/>
                  <p:nvPr/>
                </p:nvCxnSpPr>
                <p:spPr>
                  <a:xfrm>
                    <a:off x="2732407" y="4797152"/>
                    <a:ext cx="0" cy="33248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27 Conector recto"/>
                  <p:cNvCxnSpPr>
                    <a:stCxn id="8" idx="2"/>
                  </p:cNvCxnSpPr>
                  <p:nvPr/>
                </p:nvCxnSpPr>
                <p:spPr>
                  <a:xfrm>
                    <a:off x="4162791" y="4612486"/>
                    <a:ext cx="0" cy="517154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28 Conector recto"/>
                  <p:cNvCxnSpPr/>
                  <p:nvPr/>
                </p:nvCxnSpPr>
                <p:spPr>
                  <a:xfrm flipH="1">
                    <a:off x="5652120" y="4612486"/>
                    <a:ext cx="6400" cy="544706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29 Conector recto"/>
                  <p:cNvCxnSpPr/>
                  <p:nvPr/>
                </p:nvCxnSpPr>
                <p:spPr>
                  <a:xfrm>
                    <a:off x="971600" y="4612486"/>
                    <a:ext cx="0" cy="544706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34 CuadroTexto"/>
                <p:cNvSpPr txBox="1"/>
                <p:nvPr/>
              </p:nvSpPr>
              <p:spPr>
                <a:xfrm>
                  <a:off x="1475656" y="5597370"/>
                  <a:ext cx="2486697" cy="738664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400" dirty="0" smtClean="0"/>
                    <a:t>Comité interinstitucional de  Asistencia para la cooperación internacional</a:t>
                  </a:r>
                  <a:endParaRPr lang="es-CO" sz="1400" dirty="0"/>
                </a:p>
              </p:txBody>
            </p:sp>
            <p:cxnSp>
              <p:nvCxnSpPr>
                <p:cNvPr id="38" name="37 Conector recto"/>
                <p:cNvCxnSpPr/>
                <p:nvPr/>
              </p:nvCxnSpPr>
              <p:spPr>
                <a:xfrm>
                  <a:off x="2963750" y="5157192"/>
                  <a:ext cx="0" cy="40708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44 Grupo"/>
              <p:cNvGrpSpPr/>
              <p:nvPr/>
            </p:nvGrpSpPr>
            <p:grpSpPr>
              <a:xfrm>
                <a:off x="3851920" y="1824125"/>
                <a:ext cx="2664297" cy="4485194"/>
                <a:chOff x="3851920" y="1824125"/>
                <a:chExt cx="2664297" cy="4485194"/>
              </a:xfrm>
            </p:grpSpPr>
            <p:sp>
              <p:nvSpPr>
                <p:cNvPr id="42" name="41 Flecha a la derecha con muesca"/>
                <p:cNvSpPr/>
                <p:nvPr/>
              </p:nvSpPr>
              <p:spPr>
                <a:xfrm>
                  <a:off x="3851920" y="5432602"/>
                  <a:ext cx="2021688" cy="876717"/>
                </a:xfrm>
                <a:prstGeom prst="notchedRightArrow">
                  <a:avLst>
                    <a:gd name="adj1" fmla="val 50000"/>
                    <a:gd name="adj2" fmla="val 3013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43" name="42 CuadroTexto"/>
                <p:cNvSpPr txBox="1"/>
                <p:nvPr/>
              </p:nvSpPr>
              <p:spPr>
                <a:xfrm>
                  <a:off x="3995936" y="5744289"/>
                  <a:ext cx="19578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200" b="1" dirty="0" smtClean="0">
                      <a:latin typeface="Arial" pitchFamily="34" charset="0"/>
                      <a:cs typeface="Arial" pitchFamily="34" charset="0"/>
                    </a:rPr>
                    <a:t>Áreas de Demanda</a:t>
                  </a:r>
                  <a:endParaRPr lang="es-CO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43 Abrir llave"/>
                <p:cNvSpPr/>
                <p:nvPr/>
              </p:nvSpPr>
              <p:spPr>
                <a:xfrm>
                  <a:off x="5953751" y="1824125"/>
                  <a:ext cx="562466" cy="4485194"/>
                </a:xfrm>
                <a:prstGeom prst="leftBrace">
                  <a:avLst>
                    <a:gd name="adj1" fmla="val 8333"/>
                    <a:gd name="adj2" fmla="val 91243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</p:grpSp>
        <p:sp>
          <p:nvSpPr>
            <p:cNvPr id="50" name="49 CuadroTexto"/>
            <p:cNvSpPr txBox="1"/>
            <p:nvPr/>
          </p:nvSpPr>
          <p:spPr>
            <a:xfrm rot="16200000">
              <a:off x="-417793" y="5557273"/>
              <a:ext cx="178170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sz="1200" spc="300" dirty="0" smtClean="0"/>
                <a:t>REGION</a:t>
              </a:r>
              <a:endParaRPr lang="es-CO" sz="1200" spc="300" dirty="0"/>
            </a:p>
          </p:txBody>
        </p:sp>
        <p:sp>
          <p:nvSpPr>
            <p:cNvPr id="51" name="50 CuadroTexto"/>
            <p:cNvSpPr txBox="1"/>
            <p:nvPr/>
          </p:nvSpPr>
          <p:spPr>
            <a:xfrm rot="16200000">
              <a:off x="-369535" y="2115883"/>
              <a:ext cx="178170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sz="1200" spc="300" dirty="0" smtClean="0"/>
                <a:t>NACION</a:t>
              </a:r>
              <a:endParaRPr lang="es-CO" sz="1200" spc="3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35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877435"/>
            <a:ext cx="6770580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chemeClr val="tx1"/>
                </a:solidFill>
              </a:rPr>
              <a:t>LIBERTAD PARA CREAR, NO PARA DESTRUIR.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68315" y="2060848"/>
            <a:ext cx="5222245" cy="357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just"/>
            <a:r>
              <a:rPr lang="es-MX" sz="2000" dirty="0"/>
              <a:t> Es necesario redefinir el concepto de libertad, por la capacidad para crear y no para destruir.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 La libertad puede ser una capacidad para transformar la naturaleza, pero debe orientarse</a:t>
            </a:r>
          </a:p>
          <a:p>
            <a:pPr algn="just"/>
            <a:r>
              <a:rPr lang="es-MX" sz="2000" dirty="0"/>
              <a:t>a construir una naturaleza humanizada.</a:t>
            </a:r>
          </a:p>
          <a:p>
            <a:pPr algn="just"/>
            <a:endParaRPr lang="es-MX" sz="900" dirty="0"/>
          </a:p>
          <a:p>
            <a:pPr algn="just"/>
            <a:r>
              <a:rPr lang="es-MX" sz="2000" dirty="0"/>
              <a:t> Los riesgos de la libertad coinciden con los límites ambientales.</a:t>
            </a:r>
          </a:p>
          <a:p>
            <a:pPr algn="just"/>
            <a:endParaRPr lang="es-MX" sz="900" dirty="0"/>
          </a:p>
          <a:p>
            <a:pPr algn="just"/>
            <a:r>
              <a:rPr lang="es-MX" sz="2000" dirty="0"/>
              <a:t> Una libertad contra la naturaleza es una libertad para la muerte.</a:t>
            </a:r>
            <a:endParaRPr lang="es-ES" sz="2000" dirty="0"/>
          </a:p>
        </p:txBody>
      </p:sp>
      <p:pic>
        <p:nvPicPr>
          <p:cNvPr id="4" name="Picture 10" descr="http://media.utp.edu.co/facultad-ambiental/img/FCA-tex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825062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395536" y="685081"/>
            <a:ext cx="8064896" cy="5552231"/>
            <a:chOff x="395536" y="685081"/>
            <a:chExt cx="8064896" cy="5552231"/>
          </a:xfrm>
        </p:grpSpPr>
        <p:grpSp>
          <p:nvGrpSpPr>
            <p:cNvPr id="6" name="5 Grupo"/>
            <p:cNvGrpSpPr/>
            <p:nvPr/>
          </p:nvGrpSpPr>
          <p:grpSpPr>
            <a:xfrm>
              <a:off x="395536" y="685081"/>
              <a:ext cx="6336704" cy="5552231"/>
              <a:chOff x="395536" y="685081"/>
              <a:chExt cx="6336704" cy="5552231"/>
            </a:xfrm>
          </p:grpSpPr>
          <p:cxnSp>
            <p:nvCxnSpPr>
              <p:cNvPr id="8" name="7 Conector recto"/>
              <p:cNvCxnSpPr/>
              <p:nvPr/>
            </p:nvCxnSpPr>
            <p:spPr>
              <a:xfrm flipH="1">
                <a:off x="395536" y="685081"/>
                <a:ext cx="6336704" cy="0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Conector recto"/>
              <p:cNvCxnSpPr/>
              <p:nvPr/>
            </p:nvCxnSpPr>
            <p:spPr>
              <a:xfrm>
                <a:off x="395536" y="685081"/>
                <a:ext cx="0" cy="5552231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6 Conector recto"/>
            <p:cNvCxnSpPr/>
            <p:nvPr/>
          </p:nvCxnSpPr>
          <p:spPr>
            <a:xfrm>
              <a:off x="395536" y="6237312"/>
              <a:ext cx="8064896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 descr="http://psicologia.laguia2000.com/wp-content/uploads/2008/07/la-autoridad-en-la-escuel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38" y="2308582"/>
            <a:ext cx="2713888" cy="33427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198214"/>
            <a:ext cx="770485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PE" dirty="0"/>
          </a:p>
          <a:p>
            <a:pPr marL="0" indent="0" algn="just">
              <a:buNone/>
            </a:pPr>
            <a:r>
              <a:rPr lang="es-PE" b="1" i="1" dirty="0" smtClean="0"/>
              <a:t>ADMINISTRAR AMBIENTALMENTE</a:t>
            </a:r>
            <a:r>
              <a:rPr lang="es-PE" dirty="0" smtClean="0"/>
              <a:t>, </a:t>
            </a:r>
            <a:r>
              <a:rPr lang="es-PE" dirty="0"/>
              <a:t>significará actuar en medio del caos y la confrontación permanente; significará la búsqueda de la utopía y la prospección de futuros como escenarios alternativos para la concepción de una nueva sociedad.</a:t>
            </a:r>
            <a:endParaRPr lang="es-CO" dirty="0"/>
          </a:p>
          <a:p>
            <a:pPr marL="0" indent="0" algn="just">
              <a:buNone/>
            </a:pPr>
            <a:endParaRPr lang="es-CO" dirty="0"/>
          </a:p>
        </p:txBody>
      </p:sp>
      <p:pic>
        <p:nvPicPr>
          <p:cNvPr id="4" name="Picture 10" descr="http://media.utp.edu.co/facultad-ambiental/img/FCA-tex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825062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395536" y="685081"/>
            <a:ext cx="8064896" cy="5552231"/>
            <a:chOff x="395536" y="685081"/>
            <a:chExt cx="8064896" cy="5552231"/>
          </a:xfrm>
        </p:grpSpPr>
        <p:grpSp>
          <p:nvGrpSpPr>
            <p:cNvPr id="5" name="4 Grupo"/>
            <p:cNvGrpSpPr/>
            <p:nvPr/>
          </p:nvGrpSpPr>
          <p:grpSpPr>
            <a:xfrm>
              <a:off x="395536" y="685081"/>
              <a:ext cx="6336704" cy="5552231"/>
              <a:chOff x="395536" y="685081"/>
              <a:chExt cx="6336704" cy="5552231"/>
            </a:xfrm>
          </p:grpSpPr>
          <p:cxnSp>
            <p:nvCxnSpPr>
              <p:cNvPr id="6" name="5 Conector recto"/>
              <p:cNvCxnSpPr/>
              <p:nvPr/>
            </p:nvCxnSpPr>
            <p:spPr>
              <a:xfrm flipH="1">
                <a:off x="395536" y="685081"/>
                <a:ext cx="6336704" cy="0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6 Conector recto"/>
              <p:cNvCxnSpPr/>
              <p:nvPr/>
            </p:nvCxnSpPr>
            <p:spPr>
              <a:xfrm>
                <a:off x="395536" y="685081"/>
                <a:ext cx="0" cy="5552231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7 Conector recto"/>
            <p:cNvCxnSpPr/>
            <p:nvPr/>
          </p:nvCxnSpPr>
          <p:spPr>
            <a:xfrm>
              <a:off x="395536" y="6237312"/>
              <a:ext cx="8064896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5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548680"/>
            <a:ext cx="6535688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chemeClr val="tx1"/>
                </a:solidFill>
              </a:rPr>
              <a:t>LA CIENCIA COMO VALOR LÍMITE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965325" y="1944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endParaRPr lang="es-CO" sz="2400" b="1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63431" y="1484784"/>
            <a:ext cx="4916681" cy="512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r>
              <a:rPr lang="es-MX" sz="2000" dirty="0"/>
              <a:t> Los seres humanos necesitan pensar el mundo </a:t>
            </a:r>
            <a:r>
              <a:rPr lang="es-MX" sz="2000" dirty="0" smtClean="0"/>
              <a:t>para transformarlo.</a:t>
            </a:r>
          </a:p>
          <a:p>
            <a:endParaRPr lang="es-MX" sz="2000" dirty="0"/>
          </a:p>
          <a:p>
            <a:r>
              <a:rPr lang="es-MX" sz="2000" dirty="0" smtClean="0"/>
              <a:t> </a:t>
            </a:r>
            <a:r>
              <a:rPr lang="es-MX" sz="2000" dirty="0"/>
              <a:t>La ciencia y la sabiduría no deberían ser </a:t>
            </a:r>
            <a:r>
              <a:rPr lang="es-MX" sz="2000" dirty="0" smtClean="0"/>
              <a:t>adornos aristocráticos </a:t>
            </a:r>
            <a:r>
              <a:rPr lang="es-MX" sz="2000" dirty="0"/>
              <a:t>ni armas de lucha competitiva.</a:t>
            </a:r>
          </a:p>
          <a:p>
            <a:endParaRPr lang="es-MX" sz="900" dirty="0"/>
          </a:p>
          <a:p>
            <a:r>
              <a:rPr lang="es-MX" sz="2000" dirty="0"/>
              <a:t> La ciencia debería ser motivo de cohesión social. </a:t>
            </a:r>
          </a:p>
          <a:p>
            <a:endParaRPr lang="es-MX" sz="900" dirty="0"/>
          </a:p>
          <a:p>
            <a:pPr algn="just"/>
            <a:r>
              <a:rPr lang="es-MX" sz="2000" dirty="0"/>
              <a:t> Ninguna disciplina sola puede entender el mundo y las relaciones de la sociedad y la naturaleza.</a:t>
            </a:r>
          </a:p>
          <a:p>
            <a:endParaRPr lang="es-MX" sz="900" dirty="0"/>
          </a:p>
          <a:p>
            <a:r>
              <a:rPr lang="es-MX" sz="2000" dirty="0"/>
              <a:t> La </a:t>
            </a:r>
            <a:r>
              <a:rPr lang="es-MX" sz="2000" dirty="0" smtClean="0"/>
              <a:t>interdisciplina  </a:t>
            </a:r>
            <a:r>
              <a:rPr lang="es-MX" sz="2000" dirty="0"/>
              <a:t>no es un pasatiempo, es una exigencia ambiental del desarrollo.</a:t>
            </a:r>
          </a:p>
          <a:p>
            <a:pPr>
              <a:buFontTx/>
              <a:buChar char="o"/>
            </a:pPr>
            <a:endParaRPr lang="es-MX" sz="2000" dirty="0"/>
          </a:p>
          <a:p>
            <a:endParaRPr lang="es-ES" sz="2000" dirty="0"/>
          </a:p>
        </p:txBody>
      </p:sp>
      <p:pic>
        <p:nvPicPr>
          <p:cNvPr id="5" name="Picture 10" descr="http://media.utp.edu.co/facultad-ambiental/img/FCA-tex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825062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395536" y="685081"/>
            <a:ext cx="8064896" cy="5552231"/>
            <a:chOff x="395536" y="685081"/>
            <a:chExt cx="8064896" cy="5552231"/>
          </a:xfrm>
        </p:grpSpPr>
        <p:grpSp>
          <p:nvGrpSpPr>
            <p:cNvPr id="7" name="6 Grupo"/>
            <p:cNvGrpSpPr/>
            <p:nvPr/>
          </p:nvGrpSpPr>
          <p:grpSpPr>
            <a:xfrm>
              <a:off x="395536" y="685081"/>
              <a:ext cx="6336704" cy="5552231"/>
              <a:chOff x="395536" y="685081"/>
              <a:chExt cx="6336704" cy="5552231"/>
            </a:xfrm>
          </p:grpSpPr>
          <p:cxnSp>
            <p:nvCxnSpPr>
              <p:cNvPr id="9" name="8 Conector recto"/>
              <p:cNvCxnSpPr/>
              <p:nvPr/>
            </p:nvCxnSpPr>
            <p:spPr>
              <a:xfrm flipH="1">
                <a:off x="395536" y="685081"/>
                <a:ext cx="6336704" cy="0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9 Conector recto"/>
              <p:cNvCxnSpPr/>
              <p:nvPr/>
            </p:nvCxnSpPr>
            <p:spPr>
              <a:xfrm>
                <a:off x="395536" y="685081"/>
                <a:ext cx="0" cy="5552231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7 Conector recto"/>
            <p:cNvCxnSpPr/>
            <p:nvPr/>
          </p:nvCxnSpPr>
          <p:spPr>
            <a:xfrm>
              <a:off x="395536" y="6237312"/>
              <a:ext cx="8064896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1 Grupo"/>
          <p:cNvGrpSpPr/>
          <p:nvPr/>
        </p:nvGrpSpPr>
        <p:grpSpPr>
          <a:xfrm>
            <a:off x="5989849" y="2763935"/>
            <a:ext cx="2592288" cy="2683808"/>
            <a:chOff x="6300192" y="3115111"/>
            <a:chExt cx="1905000" cy="2133601"/>
          </a:xfrm>
        </p:grpSpPr>
        <p:pic>
          <p:nvPicPr>
            <p:cNvPr id="6148" name="Picture 4" descr="http://m1.paperblog.com/i/56/568803/que-es-produccion-ecologica-L-u4rMJR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115111"/>
              <a:ext cx="1905000" cy="2133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http://www.ingenieros.es/files/noticias/carbon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32240" y="3861048"/>
              <a:ext cx="1008112" cy="95818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50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s.hazteoir.org/hopordentro/files/2011/04/sto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64" y="2657976"/>
            <a:ext cx="3048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394" y="989856"/>
            <a:ext cx="8229600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chemeClr val="tx1"/>
                </a:solidFill>
              </a:rPr>
              <a:t>RECUPERAR LOS DERECHOS DE LA SENSIBILIDAD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83567" y="2132856"/>
            <a:ext cx="5119535" cy="347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MX" sz="2000" dirty="0"/>
              <a:t> No basta con entender el mundo, hay que </a:t>
            </a:r>
          </a:p>
          <a:p>
            <a:pPr>
              <a:buFont typeface="Wingdings" pitchFamily="2" charset="2"/>
              <a:buNone/>
            </a:pPr>
            <a:r>
              <a:rPr lang="es-MX" sz="2000" dirty="0"/>
              <a:t>aprender a disfrutarlo.</a:t>
            </a:r>
          </a:p>
          <a:p>
            <a:pPr>
              <a:buFont typeface="Wingdings" pitchFamily="2" charset="2"/>
              <a:buNone/>
            </a:pPr>
            <a:endParaRPr lang="es-MX" sz="2000" dirty="0"/>
          </a:p>
          <a:p>
            <a:pPr>
              <a:buFont typeface="Wingdings" pitchFamily="2" charset="2"/>
              <a:buNone/>
            </a:pPr>
            <a:r>
              <a:rPr lang="es-MX" sz="2000" dirty="0"/>
              <a:t> La sensibilidad es un producto de la cultura.</a:t>
            </a:r>
          </a:p>
          <a:p>
            <a:pPr>
              <a:buFont typeface="Wingdings" pitchFamily="2" charset="2"/>
              <a:buChar char="v"/>
            </a:pPr>
            <a:endParaRPr lang="es-MX" sz="2000" dirty="0"/>
          </a:p>
          <a:p>
            <a:pPr>
              <a:buFont typeface="Wingdings" pitchFamily="2" charset="2"/>
              <a:buNone/>
            </a:pPr>
            <a:r>
              <a:rPr lang="es-MX" sz="2000" dirty="0"/>
              <a:t> Se educa para el goce de este mundo o para su</a:t>
            </a:r>
          </a:p>
          <a:p>
            <a:pPr>
              <a:buFont typeface="Wingdings" pitchFamily="2" charset="2"/>
              <a:buNone/>
            </a:pPr>
            <a:r>
              <a:rPr lang="es-MX" sz="2000" dirty="0"/>
              <a:t>negación.</a:t>
            </a:r>
          </a:p>
          <a:p>
            <a:pPr>
              <a:buFont typeface="Wingdings" pitchFamily="2" charset="2"/>
              <a:buNone/>
            </a:pPr>
            <a:endParaRPr lang="es-MX" sz="2000" dirty="0"/>
          </a:p>
          <a:p>
            <a:pPr>
              <a:buFont typeface="Wingdings" pitchFamily="2" charset="2"/>
              <a:buNone/>
            </a:pPr>
            <a:r>
              <a:rPr lang="es-MX" sz="2000" dirty="0"/>
              <a:t> Si no aprendemos a disfrutar del orden y de la</a:t>
            </a:r>
          </a:p>
          <a:p>
            <a:pPr>
              <a:buFont typeface="Wingdings" pitchFamily="2" charset="2"/>
              <a:buNone/>
            </a:pPr>
            <a:r>
              <a:rPr lang="es-MX" sz="2000" dirty="0"/>
              <a:t>belleza de la naturaleza, no aprenderemos a </a:t>
            </a:r>
          </a:p>
          <a:p>
            <a:pPr>
              <a:buFont typeface="Wingdings" pitchFamily="2" charset="2"/>
              <a:buNone/>
            </a:pPr>
            <a:r>
              <a:rPr lang="es-MX" sz="2000" dirty="0"/>
              <a:t>manejarla adecuadamente.</a:t>
            </a:r>
            <a:endParaRPr lang="es-ES" sz="2000" dirty="0"/>
          </a:p>
        </p:txBody>
      </p:sp>
      <p:pic>
        <p:nvPicPr>
          <p:cNvPr id="4" name="Picture 10" descr="http://media.utp.edu.co/facultad-ambiental/img/FCA-tex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825062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395536" y="685081"/>
            <a:ext cx="8064896" cy="5552231"/>
            <a:chOff x="395536" y="685081"/>
            <a:chExt cx="8064896" cy="5552231"/>
          </a:xfrm>
        </p:grpSpPr>
        <p:grpSp>
          <p:nvGrpSpPr>
            <p:cNvPr id="6" name="5 Grupo"/>
            <p:cNvGrpSpPr/>
            <p:nvPr/>
          </p:nvGrpSpPr>
          <p:grpSpPr>
            <a:xfrm>
              <a:off x="395536" y="685081"/>
              <a:ext cx="6336704" cy="5552231"/>
              <a:chOff x="395536" y="685081"/>
              <a:chExt cx="6336704" cy="5552231"/>
            </a:xfrm>
          </p:grpSpPr>
          <p:cxnSp>
            <p:nvCxnSpPr>
              <p:cNvPr id="8" name="7 Conector recto"/>
              <p:cNvCxnSpPr/>
              <p:nvPr/>
            </p:nvCxnSpPr>
            <p:spPr>
              <a:xfrm flipH="1">
                <a:off x="395536" y="685081"/>
                <a:ext cx="6336704" cy="0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Conector recto"/>
              <p:cNvCxnSpPr/>
              <p:nvPr/>
            </p:nvCxnSpPr>
            <p:spPr>
              <a:xfrm>
                <a:off x="395536" y="685081"/>
                <a:ext cx="0" cy="5552231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6 Conector recto"/>
            <p:cNvCxnSpPr/>
            <p:nvPr/>
          </p:nvCxnSpPr>
          <p:spPr>
            <a:xfrm>
              <a:off x="395536" y="6237312"/>
              <a:ext cx="8064896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67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3568" y="2276872"/>
            <a:ext cx="77724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/>
          <a:p>
            <a:pPr algn="ctr"/>
            <a:r>
              <a:rPr lang="es-MX" sz="2900" b="1" dirty="0" smtClean="0"/>
              <a:t>PARA </a:t>
            </a:r>
            <a:r>
              <a:rPr lang="es-MX" sz="2900" b="1" dirty="0"/>
              <a:t>CONSTRUIR UNA ÉTICA AMBIENTAL</a:t>
            </a:r>
            <a:br>
              <a:rPr lang="es-MX" sz="2900" b="1" dirty="0"/>
            </a:br>
            <a:r>
              <a:rPr lang="es-MX" b="1" dirty="0"/>
              <a:t>Augusto </a:t>
            </a:r>
            <a:r>
              <a:rPr lang="es-MX" b="1" dirty="0" smtClean="0"/>
              <a:t>Ángel Maya.</a:t>
            </a:r>
            <a:endParaRPr lang="es-ES" b="1" dirty="0"/>
          </a:p>
        </p:txBody>
      </p:sp>
      <p:grpSp>
        <p:nvGrpSpPr>
          <p:cNvPr id="4" name="3 Grupo"/>
          <p:cNvGrpSpPr/>
          <p:nvPr/>
        </p:nvGrpSpPr>
        <p:grpSpPr>
          <a:xfrm>
            <a:off x="395536" y="685081"/>
            <a:ext cx="6336704" cy="5552231"/>
            <a:chOff x="395536" y="685081"/>
            <a:chExt cx="6336704" cy="5552231"/>
          </a:xfrm>
        </p:grpSpPr>
        <p:cxnSp>
          <p:nvCxnSpPr>
            <p:cNvPr id="5" name="4 Conector recto"/>
            <p:cNvCxnSpPr/>
            <p:nvPr/>
          </p:nvCxnSpPr>
          <p:spPr>
            <a:xfrm flipH="1">
              <a:off x="395536" y="685081"/>
              <a:ext cx="6336704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395536" y="685081"/>
              <a:ext cx="0" cy="5552231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1 Grupo"/>
          <p:cNvGrpSpPr/>
          <p:nvPr/>
        </p:nvGrpSpPr>
        <p:grpSpPr>
          <a:xfrm>
            <a:off x="395536" y="260648"/>
            <a:ext cx="8377790" cy="5976664"/>
            <a:chOff x="395536" y="260648"/>
            <a:chExt cx="8377790" cy="5976664"/>
          </a:xfrm>
        </p:grpSpPr>
        <p:pic>
          <p:nvPicPr>
            <p:cNvPr id="3" name="Picture 10" descr="http://media.utp.edu.co/facultad-ambiental/img/FCA-text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260648"/>
              <a:ext cx="1825062" cy="848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6 Grupo"/>
            <p:cNvGrpSpPr/>
            <p:nvPr/>
          </p:nvGrpSpPr>
          <p:grpSpPr>
            <a:xfrm>
              <a:off x="395536" y="685081"/>
              <a:ext cx="8064896" cy="5552231"/>
              <a:chOff x="395536" y="685081"/>
              <a:chExt cx="8064896" cy="5552231"/>
            </a:xfrm>
          </p:grpSpPr>
          <p:grpSp>
            <p:nvGrpSpPr>
              <p:cNvPr id="8" name="7 Grupo"/>
              <p:cNvGrpSpPr/>
              <p:nvPr/>
            </p:nvGrpSpPr>
            <p:grpSpPr>
              <a:xfrm>
                <a:off x="395536" y="685081"/>
                <a:ext cx="6336704" cy="5552231"/>
                <a:chOff x="395536" y="685081"/>
                <a:chExt cx="6336704" cy="5552231"/>
              </a:xfrm>
            </p:grpSpPr>
            <p:cxnSp>
              <p:nvCxnSpPr>
                <p:cNvPr id="10" name="9 Conector recto"/>
                <p:cNvCxnSpPr/>
                <p:nvPr/>
              </p:nvCxnSpPr>
              <p:spPr>
                <a:xfrm flipH="1">
                  <a:off x="395536" y="685081"/>
                  <a:ext cx="6336704" cy="0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10 Conector recto"/>
                <p:cNvCxnSpPr/>
                <p:nvPr/>
              </p:nvCxnSpPr>
              <p:spPr>
                <a:xfrm>
                  <a:off x="395536" y="685081"/>
                  <a:ext cx="0" cy="5552231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8 Conector recto"/>
              <p:cNvCxnSpPr/>
              <p:nvPr/>
            </p:nvCxnSpPr>
            <p:spPr>
              <a:xfrm>
                <a:off x="395536" y="6237312"/>
                <a:ext cx="8064896" cy="0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227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r>
              <a:rPr lang="es-PE" sz="2800" b="1" dirty="0" smtClean="0"/>
              <a:t>MOTORES PARA LA ADMINISTRACIÓN AMBIENTAL DEL SIGLO XXI:</a:t>
            </a:r>
            <a:r>
              <a:rPr lang="es-CO" sz="2800" dirty="0" smtClean="0"/>
              <a:t/>
            </a:r>
            <a:br>
              <a:rPr lang="es-CO" sz="2800" dirty="0" smtClean="0"/>
            </a:br>
            <a:endParaRPr lang="es-CO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9268" y="2420888"/>
            <a:ext cx="6167028" cy="366186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PE" sz="2000" dirty="0" smtClean="0"/>
              <a:t>Pronósticos </a:t>
            </a:r>
            <a:r>
              <a:rPr lang="es-PE" sz="2000" dirty="0"/>
              <a:t>y no diagnósticos para el desarrollo</a:t>
            </a:r>
            <a:r>
              <a:rPr lang="es-PE" sz="2000" dirty="0" smtClean="0"/>
              <a:t>.</a:t>
            </a:r>
            <a:endParaRPr lang="es-CO" sz="2000" dirty="0"/>
          </a:p>
          <a:p>
            <a:pPr algn="just">
              <a:buFont typeface="Wingdings" pitchFamily="2" charset="2"/>
              <a:buChar char="ü"/>
            </a:pPr>
            <a:r>
              <a:rPr lang="es-PE" sz="2000" dirty="0" smtClean="0"/>
              <a:t>Síntesis </a:t>
            </a:r>
            <a:r>
              <a:rPr lang="es-PE" sz="2000" dirty="0"/>
              <a:t>que supere el </a:t>
            </a:r>
            <a:r>
              <a:rPr lang="es-PE" sz="2000" dirty="0" smtClean="0"/>
              <a:t>análisis.</a:t>
            </a:r>
          </a:p>
          <a:p>
            <a:pPr algn="just">
              <a:buFont typeface="Wingdings" pitchFamily="2" charset="2"/>
              <a:buChar char="ü"/>
            </a:pPr>
            <a:r>
              <a:rPr lang="es-PE" sz="2000" dirty="0" smtClean="0"/>
              <a:t>Diagnosis </a:t>
            </a:r>
            <a:r>
              <a:rPr lang="es-PE" sz="2000" dirty="0"/>
              <a:t>o sintagmas </a:t>
            </a:r>
            <a:r>
              <a:rPr lang="es-PE" sz="2000" dirty="0" smtClean="0"/>
              <a:t>gnoseológicos.</a:t>
            </a:r>
            <a:endParaRPr lang="es-CO" sz="2000" dirty="0"/>
          </a:p>
          <a:p>
            <a:pPr algn="just">
              <a:buFont typeface="Wingdings" pitchFamily="2" charset="2"/>
              <a:buChar char="ü"/>
            </a:pPr>
            <a:r>
              <a:rPr lang="es-PE" sz="2000" dirty="0" smtClean="0"/>
              <a:t>Humanismo </a:t>
            </a:r>
            <a:r>
              <a:rPr lang="es-PE" sz="2000" dirty="0"/>
              <a:t>antes que tecnicismo.</a:t>
            </a:r>
            <a:endParaRPr lang="es-CO" sz="2000" dirty="0"/>
          </a:p>
          <a:p>
            <a:pPr algn="just">
              <a:buFont typeface="Wingdings" pitchFamily="2" charset="2"/>
              <a:buChar char="ü"/>
            </a:pPr>
            <a:r>
              <a:rPr lang="es-PE" sz="2000" dirty="0" smtClean="0"/>
              <a:t>Cultura </a:t>
            </a:r>
            <a:r>
              <a:rPr lang="es-PE" sz="2000" dirty="0"/>
              <a:t>ambiental.</a:t>
            </a:r>
            <a:endParaRPr lang="es-CO" sz="2000" dirty="0"/>
          </a:p>
          <a:p>
            <a:pPr algn="just">
              <a:buFont typeface="Wingdings" pitchFamily="2" charset="2"/>
              <a:buChar char="ü"/>
            </a:pPr>
            <a:r>
              <a:rPr lang="es-PE" sz="2000" dirty="0" smtClean="0"/>
              <a:t>Bioética.</a:t>
            </a:r>
          </a:p>
          <a:p>
            <a:pPr algn="just">
              <a:buFont typeface="Wingdings" pitchFamily="2" charset="2"/>
              <a:buChar char="ü"/>
            </a:pPr>
            <a:r>
              <a:rPr lang="es-PE" sz="2000" dirty="0" smtClean="0"/>
              <a:t>Responsabilidad  social</a:t>
            </a:r>
          </a:p>
          <a:p>
            <a:pPr algn="just">
              <a:buFont typeface="Wingdings" pitchFamily="2" charset="2"/>
              <a:buChar char="ü"/>
            </a:pPr>
            <a:r>
              <a:rPr lang="es-PE" sz="2000" dirty="0" smtClean="0"/>
              <a:t>Compromiso</a:t>
            </a:r>
          </a:p>
          <a:p>
            <a:pPr algn="just">
              <a:buFont typeface="Wingdings" pitchFamily="2" charset="2"/>
              <a:buChar char="ü"/>
            </a:pPr>
            <a:r>
              <a:rPr lang="es-PE" sz="2000" dirty="0" smtClean="0"/>
              <a:t>Emprendimiento</a:t>
            </a:r>
            <a:endParaRPr lang="es-CO" sz="2000" dirty="0"/>
          </a:p>
          <a:p>
            <a:pPr marL="0" indent="0" algn="just">
              <a:buNone/>
            </a:pPr>
            <a:endParaRPr lang="es-CO" sz="2000" dirty="0"/>
          </a:p>
        </p:txBody>
      </p:sp>
      <p:pic>
        <p:nvPicPr>
          <p:cNvPr id="4" name="Picture 10" descr="http://media.utp.edu.co/facultad-ambiental/img/FCA-tex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6672"/>
            <a:ext cx="1825062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395536" y="685081"/>
            <a:ext cx="8064896" cy="5552231"/>
            <a:chOff x="395536" y="685081"/>
            <a:chExt cx="8064896" cy="5552231"/>
          </a:xfrm>
        </p:grpSpPr>
        <p:grpSp>
          <p:nvGrpSpPr>
            <p:cNvPr id="6" name="5 Grupo"/>
            <p:cNvGrpSpPr/>
            <p:nvPr/>
          </p:nvGrpSpPr>
          <p:grpSpPr>
            <a:xfrm>
              <a:off x="395536" y="685081"/>
              <a:ext cx="6336704" cy="5552231"/>
              <a:chOff x="395536" y="685081"/>
              <a:chExt cx="6336704" cy="5552231"/>
            </a:xfrm>
          </p:grpSpPr>
          <p:cxnSp>
            <p:nvCxnSpPr>
              <p:cNvPr id="8" name="7 Conector recto"/>
              <p:cNvCxnSpPr/>
              <p:nvPr/>
            </p:nvCxnSpPr>
            <p:spPr>
              <a:xfrm flipH="1">
                <a:off x="395536" y="685081"/>
                <a:ext cx="6336704" cy="0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Conector recto"/>
              <p:cNvCxnSpPr/>
              <p:nvPr/>
            </p:nvCxnSpPr>
            <p:spPr>
              <a:xfrm>
                <a:off x="395536" y="685081"/>
                <a:ext cx="0" cy="5552231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6 Conector recto"/>
            <p:cNvCxnSpPr/>
            <p:nvPr/>
          </p:nvCxnSpPr>
          <p:spPr>
            <a:xfrm>
              <a:off x="395536" y="6237312"/>
              <a:ext cx="8064896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cdn1.grupos.emagister.com/documento/bioetica_y_valores_338417_t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58" y="3461196"/>
            <a:ext cx="3139276" cy="24172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1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95536" y="685081"/>
            <a:ext cx="8064896" cy="5552231"/>
            <a:chOff x="395536" y="685081"/>
            <a:chExt cx="8064896" cy="5552231"/>
          </a:xfrm>
        </p:grpSpPr>
        <p:grpSp>
          <p:nvGrpSpPr>
            <p:cNvPr id="5" name="4 Grupo"/>
            <p:cNvGrpSpPr/>
            <p:nvPr/>
          </p:nvGrpSpPr>
          <p:grpSpPr>
            <a:xfrm>
              <a:off x="395536" y="685081"/>
              <a:ext cx="6336704" cy="5552231"/>
              <a:chOff x="395536" y="685081"/>
              <a:chExt cx="6336704" cy="5552231"/>
            </a:xfrm>
          </p:grpSpPr>
          <p:cxnSp>
            <p:nvCxnSpPr>
              <p:cNvPr id="7" name="6 Conector recto"/>
              <p:cNvCxnSpPr/>
              <p:nvPr/>
            </p:nvCxnSpPr>
            <p:spPr>
              <a:xfrm flipH="1">
                <a:off x="395536" y="685081"/>
                <a:ext cx="6336704" cy="0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7 Conector recto"/>
              <p:cNvCxnSpPr/>
              <p:nvPr/>
            </p:nvCxnSpPr>
            <p:spPr>
              <a:xfrm>
                <a:off x="395536" y="685081"/>
                <a:ext cx="0" cy="5552231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5 Conector recto"/>
            <p:cNvCxnSpPr/>
            <p:nvPr/>
          </p:nvCxnSpPr>
          <p:spPr>
            <a:xfrm>
              <a:off x="395536" y="6237312"/>
              <a:ext cx="8064896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10" descr="http://media.utp.edu.co/facultad-ambiental/img/FCA-tex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6672"/>
            <a:ext cx="1825062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971600" y="2204864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No bastaba con la aproximación que desde la ciencia y la técnica convencional, como tampoco bastaba con la apuesta desde la academia  para proveer a esta sociedad de una visión integral del desarrollo. </a:t>
            </a:r>
          </a:p>
        </p:txBody>
      </p:sp>
    </p:spTree>
    <p:extLst>
      <p:ext uri="{BB962C8B-B14F-4D97-AF65-F5344CB8AC3E}">
        <p14:creationId xmlns:p14="http://schemas.microsoft.com/office/powerpoint/2010/main" val="39094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340768"/>
            <a:ext cx="748883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S</a:t>
            </a:r>
            <a:r>
              <a:rPr lang="es-ES" dirty="0" smtClean="0"/>
              <a:t>e necesita  nuevos legionarios de la sustentabilidad para mostrarle al mundo y a la sociedad, que es posible una alternativa para la administración del recurso natural en concordancia con el factor social.</a:t>
            </a:r>
            <a:endParaRPr lang="es-CO" dirty="0" smtClean="0"/>
          </a:p>
          <a:p>
            <a:pPr marL="0" indent="0" algn="just">
              <a:buNone/>
            </a:pPr>
            <a:endParaRPr lang="es-CO" dirty="0"/>
          </a:p>
        </p:txBody>
      </p:sp>
      <p:grpSp>
        <p:nvGrpSpPr>
          <p:cNvPr id="2" name="1 Grupo"/>
          <p:cNvGrpSpPr/>
          <p:nvPr/>
        </p:nvGrpSpPr>
        <p:grpSpPr>
          <a:xfrm>
            <a:off x="395536" y="332656"/>
            <a:ext cx="8233774" cy="5904656"/>
            <a:chOff x="395536" y="332656"/>
            <a:chExt cx="8233774" cy="5904656"/>
          </a:xfrm>
        </p:grpSpPr>
        <p:pic>
          <p:nvPicPr>
            <p:cNvPr id="4" name="Picture 10" descr="http://media.utp.edu.co/facultad-ambiental/img/FCA-text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32656"/>
              <a:ext cx="1825062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95536" y="685081"/>
              <a:ext cx="8064896" cy="5552231"/>
              <a:chOff x="395536" y="685081"/>
              <a:chExt cx="8064896" cy="5552231"/>
            </a:xfrm>
          </p:grpSpPr>
          <p:grpSp>
            <p:nvGrpSpPr>
              <p:cNvPr id="6" name="5 Grupo"/>
              <p:cNvGrpSpPr/>
              <p:nvPr/>
            </p:nvGrpSpPr>
            <p:grpSpPr>
              <a:xfrm>
                <a:off x="395536" y="685081"/>
                <a:ext cx="6336704" cy="5552231"/>
                <a:chOff x="395536" y="685081"/>
                <a:chExt cx="6336704" cy="5552231"/>
              </a:xfrm>
            </p:grpSpPr>
            <p:cxnSp>
              <p:nvCxnSpPr>
                <p:cNvPr id="8" name="7 Conector recto"/>
                <p:cNvCxnSpPr/>
                <p:nvPr/>
              </p:nvCxnSpPr>
              <p:spPr>
                <a:xfrm flipH="1">
                  <a:off x="395536" y="685081"/>
                  <a:ext cx="6336704" cy="0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8 Conector recto"/>
                <p:cNvCxnSpPr/>
                <p:nvPr/>
              </p:nvCxnSpPr>
              <p:spPr>
                <a:xfrm>
                  <a:off x="395536" y="685081"/>
                  <a:ext cx="0" cy="5552231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6 Conector recto"/>
              <p:cNvCxnSpPr/>
              <p:nvPr/>
            </p:nvCxnSpPr>
            <p:spPr>
              <a:xfrm>
                <a:off x="395536" y="6237312"/>
                <a:ext cx="8064896" cy="0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610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cysostenibilidad.telefonica.com/rconversa/assets/images/debates/4f1d23b82d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104455" cy="36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72494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b="1" dirty="0" smtClean="0"/>
              <a:t>EJES TEMATICOS</a:t>
            </a:r>
            <a:endParaRPr lang="es-CO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940152" y="3947754"/>
            <a:ext cx="3002386" cy="724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/>
              <a:t>Gestión </a:t>
            </a:r>
            <a:r>
              <a:rPr lang="es-CO" sz="2000" b="1" dirty="0" smtClean="0"/>
              <a:t>Integral del Recurso Hídrico</a:t>
            </a:r>
            <a:endParaRPr lang="es-CO" sz="20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5536" y="1772816"/>
            <a:ext cx="3096344" cy="724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 smtClean="0"/>
              <a:t>Gestión </a:t>
            </a:r>
            <a:r>
              <a:rPr lang="es-CO" sz="2000" b="1" dirty="0"/>
              <a:t>A</a:t>
            </a:r>
            <a:r>
              <a:rPr lang="es-CO" sz="2000" b="1" dirty="0" smtClean="0"/>
              <a:t>mbiental Urbana</a:t>
            </a:r>
            <a:endParaRPr lang="es-CO" sz="20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3918226"/>
            <a:ext cx="3096344" cy="724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 smtClean="0"/>
              <a:t>Gestión Ambiental Empresarial</a:t>
            </a:r>
            <a:endParaRPr lang="es-CO" sz="2000" b="1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763688" y="5445224"/>
            <a:ext cx="2952328" cy="724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 smtClean="0"/>
              <a:t>Gestión del Riesgo</a:t>
            </a:r>
            <a:endParaRPr lang="es-CO" sz="2000" b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2852936"/>
            <a:ext cx="3096344" cy="724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/>
              <a:t>Gestión Ambiental </a:t>
            </a:r>
            <a:r>
              <a:rPr lang="es-CO" sz="2000" b="1" dirty="0" smtClean="0"/>
              <a:t>Rural</a:t>
            </a:r>
            <a:endParaRPr lang="es-CO" sz="2000" b="1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940152" y="1715763"/>
            <a:ext cx="2952328" cy="724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 smtClean="0"/>
              <a:t>Gestión Integral de Residuos Sólidos</a:t>
            </a:r>
            <a:endParaRPr lang="es-CO" sz="2000" b="1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940152" y="2851301"/>
            <a:ext cx="2952328" cy="724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 smtClean="0"/>
              <a:t>Gestión de Tecnologías Ambientales Apropiadas</a:t>
            </a:r>
            <a:endParaRPr lang="es-CO" sz="2000" b="1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1943708" y="1484784"/>
            <a:ext cx="522058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843808" y="5085184"/>
            <a:ext cx="381642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endCxn id="5" idx="0"/>
          </p:cNvCxnSpPr>
          <p:nvPr/>
        </p:nvCxnSpPr>
        <p:spPr>
          <a:xfrm>
            <a:off x="1943708" y="1484784"/>
            <a:ext cx="0" cy="28803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7164288" y="1484784"/>
            <a:ext cx="0" cy="230979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2843808" y="4672696"/>
            <a:ext cx="0" cy="4124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6660232" y="4672696"/>
            <a:ext cx="0" cy="4124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4932040" y="5085184"/>
            <a:ext cx="0" cy="57606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1 Título"/>
          <p:cNvSpPr txBox="1">
            <a:spLocks/>
          </p:cNvSpPr>
          <p:nvPr/>
        </p:nvSpPr>
        <p:spPr>
          <a:xfrm>
            <a:off x="5148064" y="5445223"/>
            <a:ext cx="2952328" cy="6765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 smtClean="0"/>
              <a:t>Gestión de Cultura ambiental</a:t>
            </a:r>
            <a:endParaRPr lang="es-CO" sz="2000" b="1" dirty="0"/>
          </a:p>
        </p:txBody>
      </p:sp>
      <p:cxnSp>
        <p:nvCxnSpPr>
          <p:cNvPr id="30" name="29 Conector recto"/>
          <p:cNvCxnSpPr/>
          <p:nvPr/>
        </p:nvCxnSpPr>
        <p:spPr>
          <a:xfrm>
            <a:off x="4716016" y="5661248"/>
            <a:ext cx="411269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7213882" y="2497758"/>
            <a:ext cx="0" cy="28803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1935245" y="2497758"/>
            <a:ext cx="0" cy="28803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1935245" y="3630194"/>
            <a:ext cx="0" cy="28803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7213882" y="3626137"/>
            <a:ext cx="0" cy="28803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3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0" y="12754"/>
            <a:ext cx="9144000" cy="6845246"/>
            <a:chOff x="0" y="12754"/>
            <a:chExt cx="9144000" cy="6845246"/>
          </a:xfrm>
        </p:grpSpPr>
        <p:pic>
          <p:nvPicPr>
            <p:cNvPr id="14340" name="Picture 4" descr="http://desmotivaciones.es/demots/201111/tumblr_lotmadFgLG1qzcdh3o1_50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" t="3842" r="4343" b="20959"/>
            <a:stretch/>
          </p:blipFill>
          <p:spPr bwMode="auto">
            <a:xfrm>
              <a:off x="0" y="12754"/>
              <a:ext cx="9144000" cy="6845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10 CuadroTexto"/>
            <p:cNvSpPr txBox="1"/>
            <p:nvPr/>
          </p:nvSpPr>
          <p:spPr>
            <a:xfrm rot="21197815">
              <a:off x="2477796" y="5014275"/>
              <a:ext cx="4762067" cy="769441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s-CO" sz="4400" b="1" dirty="0" smtClean="0">
                  <a:latin typeface="Coming Home" pitchFamily="2" charset="-18"/>
                  <a:cs typeface="Courier New" pitchFamily="49" charset="0"/>
                </a:rPr>
                <a:t>NUNCA ES TARDE</a:t>
              </a:r>
              <a:endParaRPr lang="es-CO" sz="4400" b="1" dirty="0">
                <a:latin typeface="Coming Home" pitchFamily="2" charset="-18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2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mbiopolitico.cambiopo.netdna-cdn.com/wp-content/uploads/2012/09/calentamiento_glob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88" y="3651844"/>
            <a:ext cx="26670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889125" y="649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endParaRPr lang="es-CO" sz="2400">
              <a:solidFill>
                <a:srgbClr val="CC0000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447800" y="877888"/>
            <a:ext cx="7621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s-CO" sz="240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58648" y="1772816"/>
            <a:ext cx="5634260" cy="423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endParaRPr lang="es-MX" sz="900" b="1" dirty="0" smtClean="0"/>
          </a:p>
          <a:p>
            <a:pPr algn="just"/>
            <a:endParaRPr lang="es-MX" sz="2000" b="1" dirty="0"/>
          </a:p>
          <a:p>
            <a:pPr algn="just"/>
            <a:r>
              <a:rPr lang="es-CO" sz="2000" dirty="0"/>
              <a:t>Reconocer los límites ambientales de cualquier	construcción cultural. 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Toda cultura es construida por la sociedad actuando sobre la naturaleza y la naturaleza tiene límites.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Debe existir un nivel de adaptabilidad, ser capaces de “transformar bien</a:t>
            </a:r>
            <a:r>
              <a:rPr lang="es-MX" sz="2000" dirty="0" smtClean="0"/>
              <a:t>”.</a:t>
            </a:r>
            <a:endParaRPr lang="es-MX" sz="2000" dirty="0"/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endParaRPr lang="es-ES" sz="2000" dirty="0"/>
          </a:p>
        </p:txBody>
      </p:sp>
      <p:grpSp>
        <p:nvGrpSpPr>
          <p:cNvPr id="5" name="4 Grupo"/>
          <p:cNvGrpSpPr/>
          <p:nvPr/>
        </p:nvGrpSpPr>
        <p:grpSpPr>
          <a:xfrm>
            <a:off x="395536" y="260648"/>
            <a:ext cx="8377790" cy="5976664"/>
            <a:chOff x="395536" y="260648"/>
            <a:chExt cx="8377790" cy="5976664"/>
          </a:xfrm>
        </p:grpSpPr>
        <p:pic>
          <p:nvPicPr>
            <p:cNvPr id="6" name="Picture 10" descr="http://media.utp.edu.co/facultad-ambiental/img/FCA-text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260648"/>
              <a:ext cx="1825062" cy="848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6 Grupo"/>
            <p:cNvGrpSpPr/>
            <p:nvPr/>
          </p:nvGrpSpPr>
          <p:grpSpPr>
            <a:xfrm>
              <a:off x="395536" y="685081"/>
              <a:ext cx="8064896" cy="5552231"/>
              <a:chOff x="395536" y="685081"/>
              <a:chExt cx="8064896" cy="5552231"/>
            </a:xfrm>
          </p:grpSpPr>
          <p:grpSp>
            <p:nvGrpSpPr>
              <p:cNvPr id="8" name="7 Grupo"/>
              <p:cNvGrpSpPr/>
              <p:nvPr/>
            </p:nvGrpSpPr>
            <p:grpSpPr>
              <a:xfrm>
                <a:off x="395536" y="685081"/>
                <a:ext cx="6336704" cy="5552231"/>
                <a:chOff x="395536" y="685081"/>
                <a:chExt cx="6336704" cy="5552231"/>
              </a:xfrm>
            </p:grpSpPr>
            <p:cxnSp>
              <p:nvCxnSpPr>
                <p:cNvPr id="10" name="9 Conector recto"/>
                <p:cNvCxnSpPr/>
                <p:nvPr/>
              </p:nvCxnSpPr>
              <p:spPr>
                <a:xfrm flipH="1">
                  <a:off x="395536" y="685081"/>
                  <a:ext cx="6336704" cy="0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10 Conector recto"/>
                <p:cNvCxnSpPr/>
                <p:nvPr/>
              </p:nvCxnSpPr>
              <p:spPr>
                <a:xfrm>
                  <a:off x="395536" y="685081"/>
                  <a:ext cx="0" cy="5552231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8 Conector recto"/>
              <p:cNvCxnSpPr/>
              <p:nvPr/>
            </p:nvCxnSpPr>
            <p:spPr>
              <a:xfrm>
                <a:off x="395536" y="6237312"/>
                <a:ext cx="8064896" cy="0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1 Rectángulo"/>
          <p:cNvSpPr/>
          <p:nvPr/>
        </p:nvSpPr>
        <p:spPr>
          <a:xfrm>
            <a:off x="827196" y="1183700"/>
            <a:ext cx="6803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CONSTRUCCIÓN DE UNA CULTURA ADAPTATIVA</a:t>
            </a:r>
          </a:p>
        </p:txBody>
      </p:sp>
    </p:spTree>
    <p:extLst>
      <p:ext uri="{BB962C8B-B14F-4D97-AF65-F5344CB8AC3E}">
        <p14:creationId xmlns:p14="http://schemas.microsoft.com/office/powerpoint/2010/main" val="26986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320480" y="6093296"/>
            <a:ext cx="226774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600" dirty="0">
                <a:cs typeface="Arial" charset="0"/>
              </a:rPr>
              <a:t>Fuente: MAVDT, Dirección de Ecosistemas cruce del</a:t>
            </a:r>
          </a:p>
          <a:p>
            <a:r>
              <a:rPr lang="es-ES" sz="600" dirty="0">
                <a:cs typeface="Arial" charset="0"/>
              </a:rPr>
              <a:t>Mapa de Ecosistemas, 2007 con los </a:t>
            </a:r>
            <a:r>
              <a:rPr lang="es-ES" sz="600" dirty="0" smtClean="0">
                <a:cs typeface="Arial" charset="0"/>
              </a:rPr>
              <a:t> siguientes Mapas</a:t>
            </a:r>
          </a:p>
          <a:p>
            <a:r>
              <a:rPr lang="es-ES" sz="600" dirty="0" smtClean="0">
                <a:cs typeface="Arial" charset="0"/>
              </a:rPr>
              <a:t> disponibles en el SIG-OT a escala 1:500.000: reservas</a:t>
            </a:r>
          </a:p>
          <a:p>
            <a:r>
              <a:rPr lang="es-ES" sz="600" dirty="0" smtClean="0">
                <a:cs typeface="Arial" charset="0"/>
              </a:rPr>
              <a:t> </a:t>
            </a:r>
            <a:r>
              <a:rPr lang="es-ES" sz="600" dirty="0">
                <a:cs typeface="Arial" charset="0"/>
              </a:rPr>
              <a:t>Ley 2 de </a:t>
            </a:r>
            <a:r>
              <a:rPr lang="es-ES" sz="600" dirty="0" smtClean="0">
                <a:cs typeface="Arial" charset="0"/>
              </a:rPr>
              <a:t>1959 (IDEAM 2005), </a:t>
            </a:r>
            <a:r>
              <a:rPr lang="es-ES" sz="600" dirty="0">
                <a:cs typeface="Arial" charset="0"/>
              </a:rPr>
              <a:t>Áreas Indígenas y </a:t>
            </a:r>
          </a:p>
          <a:p>
            <a:r>
              <a:rPr lang="es-ES" sz="600" dirty="0" smtClean="0">
                <a:cs typeface="Arial" charset="0"/>
              </a:rPr>
              <a:t>Negritudes (IGAC</a:t>
            </a:r>
            <a:r>
              <a:rPr lang="es-ES" sz="600" dirty="0">
                <a:cs typeface="Arial" charset="0"/>
              </a:rPr>
              <a:t>, </a:t>
            </a:r>
            <a:r>
              <a:rPr lang="es-ES" sz="600" dirty="0" smtClean="0">
                <a:cs typeface="Arial" charset="0"/>
              </a:rPr>
              <a:t>2010), </a:t>
            </a:r>
            <a:r>
              <a:rPr lang="es-ES" sz="600" dirty="0">
                <a:cs typeface="Arial" charset="0"/>
              </a:rPr>
              <a:t>Áreas </a:t>
            </a:r>
            <a:r>
              <a:rPr lang="es-ES" sz="600" dirty="0" smtClean="0">
                <a:cs typeface="Arial" charset="0"/>
              </a:rPr>
              <a:t>SNPNN (UAESPNN, 2010), </a:t>
            </a:r>
          </a:p>
          <a:p>
            <a:r>
              <a:rPr lang="es-ES_tradnl" sz="600" dirty="0" smtClean="0">
                <a:cs typeface="Arial" charset="0"/>
              </a:rPr>
              <a:t>Zonas de Reserva Campesina (INCODER) </a:t>
            </a:r>
            <a:endParaRPr lang="es-ES" sz="600" dirty="0">
              <a:cs typeface="Arial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0" y="10734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BENEFICIOS DE LOS BOSQUES NATURALES</a:t>
            </a:r>
            <a:endParaRPr lang="es-CO" sz="2400" b="1" dirty="0"/>
          </a:p>
        </p:txBody>
      </p:sp>
      <p:grpSp>
        <p:nvGrpSpPr>
          <p:cNvPr id="3" name="2 Grupo"/>
          <p:cNvGrpSpPr/>
          <p:nvPr/>
        </p:nvGrpSpPr>
        <p:grpSpPr>
          <a:xfrm>
            <a:off x="0" y="788969"/>
            <a:ext cx="9144000" cy="6096414"/>
            <a:chOff x="0" y="788969"/>
            <a:chExt cx="9144000" cy="609641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83968" y="788969"/>
              <a:ext cx="4860032" cy="6096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" descr="F:\FOTOS NUEVAS LIBRO CORRESDOR\cap5-bosque\_H109135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907136"/>
              <a:ext cx="1043608" cy="13697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Picture 2" descr="C:\Users\JHON JAIRO\Desktop\11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1603"/>
              <a:ext cx="1043608" cy="11534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F:\FOTOS_FDA_MONQ\Monquentiva\DSC_0002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4519809"/>
              <a:ext cx="1043608" cy="9254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" name="27 Imagen" descr="_H108817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0" y="5766052"/>
              <a:ext cx="1043608" cy="10919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11 Rectángulo"/>
            <p:cNvSpPr/>
            <p:nvPr/>
          </p:nvSpPr>
          <p:spPr>
            <a:xfrm>
              <a:off x="1043608" y="788969"/>
              <a:ext cx="2520280" cy="5952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r>
                <a:rPr lang="es-CO" sz="1600" dirty="0" smtClean="0">
                  <a:solidFill>
                    <a:srgbClr val="000000"/>
                  </a:solidFill>
                  <a:latin typeface="Arial Narrow" charset="0"/>
                </a:rPr>
                <a:t>Alimentos</a:t>
              </a: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r>
                <a:rPr lang="es-CO" sz="1600" dirty="0" smtClean="0">
                  <a:solidFill>
                    <a:srgbClr val="000000"/>
                  </a:solidFill>
                  <a:latin typeface="Arial Narrow" charset="0"/>
                </a:rPr>
                <a:t>Fibras</a:t>
              </a: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r>
                <a:rPr lang="es-CO" sz="1600" dirty="0" smtClean="0">
                  <a:solidFill>
                    <a:srgbClr val="000000"/>
                  </a:solidFill>
                  <a:latin typeface="Arial Narrow" charset="0"/>
                </a:rPr>
                <a:t>Colorantes</a:t>
              </a: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r>
                <a:rPr lang="es-CO" sz="1600" dirty="0" smtClean="0">
                  <a:solidFill>
                    <a:srgbClr val="000000"/>
                  </a:solidFill>
                  <a:latin typeface="Arial Narrow" charset="0"/>
                </a:rPr>
                <a:t>Resinas</a:t>
              </a: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r>
                <a:rPr lang="es-CO" sz="1600" dirty="0" smtClean="0">
                  <a:solidFill>
                    <a:srgbClr val="000000"/>
                  </a:solidFill>
                  <a:latin typeface="Arial Narrow" charset="0"/>
                </a:rPr>
                <a:t>Leña</a:t>
              </a: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r>
                <a:rPr lang="es-CO" sz="1600" dirty="0" smtClean="0">
                  <a:solidFill>
                    <a:srgbClr val="000000"/>
                  </a:solidFill>
                  <a:latin typeface="Arial Narrow" charset="0"/>
                </a:rPr>
                <a:t>Madera</a:t>
              </a: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endParaRPr lang="es-CO" sz="1600" dirty="0" smtClean="0">
                <a:solidFill>
                  <a:srgbClr val="000000"/>
                </a:solidFill>
                <a:latin typeface="Arial Narrow" charset="0"/>
              </a:endParaRP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defRPr/>
              </a:pPr>
              <a:r>
                <a:rPr lang="es-CO" sz="1600" dirty="0" smtClean="0">
                  <a:solidFill>
                    <a:srgbClr val="000000"/>
                  </a:solidFill>
                  <a:latin typeface="Arial Narrow" charset="0"/>
                </a:rPr>
                <a:t>Medicinas</a:t>
              </a: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r>
                <a:rPr lang="es-CO" sz="1600" dirty="0" smtClean="0">
                  <a:solidFill>
                    <a:srgbClr val="000000"/>
                  </a:solidFill>
                  <a:latin typeface="Arial Narrow" charset="0"/>
                </a:rPr>
                <a:t>Protección de biodiversidad</a:t>
              </a: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r>
                <a:rPr lang="es-CO" sz="1600" dirty="0" smtClean="0">
                  <a:solidFill>
                    <a:srgbClr val="000000"/>
                  </a:solidFill>
                  <a:latin typeface="Arial Narrow" charset="0"/>
                </a:rPr>
                <a:t>Control de plagas</a:t>
              </a: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r>
                <a:rPr lang="es-CO" sz="1600" dirty="0" smtClean="0">
                  <a:solidFill>
                    <a:srgbClr val="000000"/>
                  </a:solidFill>
                  <a:latin typeface="Arial Narrow" charset="0"/>
                </a:rPr>
                <a:t>Polinización de cultivos</a:t>
              </a: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endParaRPr lang="es-CO" sz="1600" dirty="0" smtClean="0">
                <a:solidFill>
                  <a:srgbClr val="000000"/>
                </a:solidFill>
                <a:latin typeface="Arial Narrow" charset="0"/>
              </a:endParaRP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r>
                <a:rPr lang="es-CO" sz="1600" dirty="0" smtClean="0">
                  <a:solidFill>
                    <a:srgbClr val="000000"/>
                  </a:solidFill>
                  <a:latin typeface="Arial Narrow" charset="0"/>
                </a:rPr>
                <a:t>Recarga hídrica</a:t>
              </a: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r>
                <a:rPr lang="es-CO" sz="1600" dirty="0" smtClean="0">
                  <a:solidFill>
                    <a:srgbClr val="000000"/>
                  </a:solidFill>
                  <a:latin typeface="Arial Narrow" charset="0"/>
                </a:rPr>
                <a:t>Captura de lluvia horizontal</a:t>
              </a: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r>
                <a:rPr lang="es-CO" sz="1600" dirty="0" smtClean="0">
                  <a:solidFill>
                    <a:srgbClr val="000000"/>
                  </a:solidFill>
                  <a:latin typeface="Arial Narrow" charset="0"/>
                </a:rPr>
                <a:t>Protección de suelos</a:t>
              </a: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r>
                <a:rPr lang="es-CO" sz="1600" dirty="0" smtClean="0">
                  <a:solidFill>
                    <a:srgbClr val="000000"/>
                  </a:solidFill>
                  <a:latin typeface="Arial Narrow" charset="0"/>
                </a:rPr>
                <a:t>Captura de CO2</a:t>
              </a: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r>
                <a:rPr lang="es-CO" sz="1600" dirty="0" smtClean="0">
                  <a:solidFill>
                    <a:srgbClr val="000000"/>
                  </a:solidFill>
                  <a:latin typeface="Arial Narrow" charset="0"/>
                </a:rPr>
                <a:t>Regulación del clima</a:t>
              </a: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endParaRPr lang="es-CO" sz="1600" dirty="0" smtClean="0">
                <a:solidFill>
                  <a:srgbClr val="000000"/>
                </a:solidFill>
                <a:latin typeface="Arial Narrow" charset="0"/>
              </a:endParaRP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r>
                <a:rPr lang="es-CO" sz="1600" dirty="0" smtClean="0">
                  <a:solidFill>
                    <a:srgbClr val="000000"/>
                  </a:solidFill>
                  <a:latin typeface="Arial Narrow" charset="0"/>
                </a:rPr>
                <a:t>Recreación</a:t>
              </a:r>
            </a:p>
            <a:p>
              <a: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charset="2"/>
                <a:buNone/>
                <a:defRPr/>
              </a:pPr>
              <a:r>
                <a:rPr lang="es-CO" sz="1600" dirty="0" smtClean="0">
                  <a:solidFill>
                    <a:srgbClr val="000000"/>
                  </a:solidFill>
                  <a:latin typeface="Arial Narrow" charset="0"/>
                </a:rPr>
                <a:t>Valores espirituales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 rot="16200000">
              <a:off x="2111214" y="3026845"/>
              <a:ext cx="3161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Servicios ecosistémicos</a:t>
              </a:r>
              <a:endPara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13 Flecha derecha"/>
            <p:cNvSpPr/>
            <p:nvPr/>
          </p:nvSpPr>
          <p:spPr>
            <a:xfrm flipH="1">
              <a:off x="3923928" y="2420888"/>
              <a:ext cx="360040" cy="1656184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9263079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704856" cy="4824536"/>
          </a:xfrm>
        </p:spPr>
        <p:txBody>
          <a:bodyPr>
            <a:normAutofit/>
          </a:bodyPr>
          <a:lstStyle/>
          <a:p>
            <a:pPr algn="just"/>
            <a:r>
              <a:rPr lang="es-CO" sz="2800" dirty="0">
                <a:solidFill>
                  <a:schemeClr val="tx1"/>
                </a:solidFill>
              </a:rPr>
              <a:t>En los últimos </a:t>
            </a:r>
            <a:r>
              <a:rPr lang="es-CO" sz="2800" dirty="0" smtClean="0">
                <a:solidFill>
                  <a:schemeClr val="tx1"/>
                </a:solidFill>
              </a:rPr>
              <a:t>años la </a:t>
            </a:r>
            <a:r>
              <a:rPr lang="es-CO" sz="2800" dirty="0">
                <a:solidFill>
                  <a:schemeClr val="tx1"/>
                </a:solidFill>
              </a:rPr>
              <a:t>informática </a:t>
            </a:r>
            <a:r>
              <a:rPr lang="es-CO" sz="2800" dirty="0" smtClean="0">
                <a:solidFill>
                  <a:schemeClr val="tx1"/>
                </a:solidFill>
              </a:rPr>
              <a:t>ha posibilitado  </a:t>
            </a:r>
            <a:r>
              <a:rPr lang="es-CO" sz="2800" dirty="0">
                <a:solidFill>
                  <a:schemeClr val="tx1"/>
                </a:solidFill>
              </a:rPr>
              <a:t>saltos cualitativos </a:t>
            </a:r>
            <a:r>
              <a:rPr lang="es-CO" sz="2800" dirty="0" smtClean="0">
                <a:solidFill>
                  <a:schemeClr val="tx1"/>
                </a:solidFill>
              </a:rPr>
              <a:t>impensables </a:t>
            </a:r>
            <a:r>
              <a:rPr lang="es-CO" sz="2800" dirty="0">
                <a:solidFill>
                  <a:schemeClr val="tx1"/>
                </a:solidFill>
              </a:rPr>
              <a:t>en décadas </a:t>
            </a:r>
            <a:r>
              <a:rPr lang="es-CO" sz="2800" dirty="0" smtClean="0">
                <a:solidFill>
                  <a:schemeClr val="tx1"/>
                </a:solidFill>
              </a:rPr>
              <a:t>anteriores. Hoy </a:t>
            </a:r>
            <a:r>
              <a:rPr lang="es-CO" sz="2800" dirty="0">
                <a:solidFill>
                  <a:schemeClr val="tx1"/>
                </a:solidFill>
              </a:rPr>
              <a:t>hablamos de  la sociedad del conocimiento</a:t>
            </a:r>
            <a:r>
              <a:rPr lang="es-CO" sz="2800" dirty="0" smtClean="0">
                <a:solidFill>
                  <a:schemeClr val="tx1"/>
                </a:solidFill>
              </a:rPr>
              <a:t>, de la sociedad en red.  </a:t>
            </a:r>
          </a:p>
          <a:p>
            <a:pPr algn="just"/>
            <a:endParaRPr lang="es-CO" sz="2800" dirty="0" smtClean="0">
              <a:solidFill>
                <a:schemeClr val="tx1"/>
              </a:solidFill>
            </a:endParaRPr>
          </a:p>
          <a:p>
            <a:pPr algn="just"/>
            <a:r>
              <a:rPr lang="es-CO" sz="2800" dirty="0" smtClean="0">
                <a:solidFill>
                  <a:schemeClr val="tx1"/>
                </a:solidFill>
              </a:rPr>
              <a:t>Esto,  </a:t>
            </a:r>
            <a:r>
              <a:rPr lang="es-CO" sz="2800" dirty="0">
                <a:solidFill>
                  <a:schemeClr val="tx1"/>
                </a:solidFill>
              </a:rPr>
              <a:t>plantea el trabajo con </a:t>
            </a:r>
            <a:r>
              <a:rPr lang="es-CO" sz="2800" dirty="0" smtClean="0">
                <a:solidFill>
                  <a:schemeClr val="tx1"/>
                </a:solidFill>
              </a:rPr>
              <a:t>AUTORES, </a:t>
            </a:r>
            <a:r>
              <a:rPr lang="es-CO" sz="2800" dirty="0">
                <a:solidFill>
                  <a:schemeClr val="tx1"/>
                </a:solidFill>
              </a:rPr>
              <a:t>no </a:t>
            </a:r>
            <a:r>
              <a:rPr lang="es-CO" sz="2800" dirty="0" smtClean="0">
                <a:solidFill>
                  <a:schemeClr val="tx1"/>
                </a:solidFill>
              </a:rPr>
              <a:t>ACTORES  </a:t>
            </a:r>
            <a:r>
              <a:rPr lang="es-CO" sz="2800" b="1" i="1" dirty="0">
                <a:solidFill>
                  <a:schemeClr val="tx1"/>
                </a:solidFill>
              </a:rPr>
              <a:t>lo que obligará a replantearse toda la teoría de la administración.</a:t>
            </a:r>
          </a:p>
          <a:p>
            <a:pPr algn="just"/>
            <a:endParaRPr lang="es-CO" sz="2800" dirty="0">
              <a:solidFill>
                <a:schemeClr val="tx1"/>
              </a:solidFill>
            </a:endParaRPr>
          </a:p>
        </p:txBody>
      </p:sp>
      <p:pic>
        <p:nvPicPr>
          <p:cNvPr id="4" name="Picture 10" descr="http://media.utp.edu.co/facultad-ambiental/img/FCA-tex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825062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95536" y="685081"/>
            <a:ext cx="6336704" cy="5552231"/>
            <a:chOff x="395536" y="685081"/>
            <a:chExt cx="6336704" cy="5552231"/>
          </a:xfrm>
        </p:grpSpPr>
        <p:cxnSp>
          <p:nvCxnSpPr>
            <p:cNvPr id="5" name="4 Conector recto"/>
            <p:cNvCxnSpPr/>
            <p:nvPr/>
          </p:nvCxnSpPr>
          <p:spPr>
            <a:xfrm flipH="1">
              <a:off x="395536" y="685081"/>
              <a:ext cx="6336704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395536" y="685081"/>
              <a:ext cx="0" cy="5552231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8 Conector recto"/>
          <p:cNvCxnSpPr/>
          <p:nvPr/>
        </p:nvCxnSpPr>
        <p:spPr>
          <a:xfrm>
            <a:off x="395536" y="6237312"/>
            <a:ext cx="8064896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1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90600"/>
            <a:ext cx="7624762" cy="571500"/>
          </a:xfrm>
        </p:spPr>
        <p:txBody>
          <a:bodyPr/>
          <a:lstStyle/>
          <a:p>
            <a:r>
              <a:rPr lang="es-MX" sz="2400" b="1" dirty="0" smtClean="0">
                <a:solidFill>
                  <a:schemeClr val="tx1"/>
                </a:solidFill>
              </a:rPr>
              <a:t>LA TECNOLOGÍA TIENE LÍMITES.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09600" y="1844824"/>
            <a:ext cx="5330551" cy="397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CO" dirty="0"/>
              <a:t>El ser humano es un ser “tecnológico”. </a:t>
            </a:r>
          </a:p>
          <a:p>
            <a:pPr algn="just">
              <a:buFont typeface="Wingdings" pitchFamily="2" charset="2"/>
              <a:buNone/>
            </a:pPr>
            <a:endParaRPr lang="es-CO" dirty="0"/>
          </a:p>
          <a:p>
            <a:pPr algn="just">
              <a:buFont typeface="Wingdings" pitchFamily="2" charset="2"/>
              <a:buNone/>
            </a:pPr>
            <a:r>
              <a:rPr lang="es-CO" dirty="0"/>
              <a:t>La visión ambiental no debe implicar una “guerra” contra la tecnología, sino una lucha contra algunas de sus orientaciones y aplicaciones.</a:t>
            </a:r>
          </a:p>
          <a:p>
            <a:pPr algn="just">
              <a:buFont typeface="Wingdings" pitchFamily="2" charset="2"/>
              <a:buNone/>
            </a:pPr>
            <a:endParaRPr lang="es-CO" dirty="0"/>
          </a:p>
          <a:p>
            <a:pPr algn="just">
              <a:buFont typeface="Wingdings" pitchFamily="2" charset="2"/>
              <a:buNone/>
            </a:pPr>
            <a:r>
              <a:rPr lang="es-CO" dirty="0"/>
              <a:t>No tenemos un dominio absoluto sobre la naturaleza.</a:t>
            </a:r>
          </a:p>
          <a:p>
            <a:pPr algn="just">
              <a:buFont typeface="Wingdings" pitchFamily="2" charset="2"/>
              <a:buNone/>
            </a:pPr>
            <a:endParaRPr lang="es-CO" dirty="0"/>
          </a:p>
          <a:p>
            <a:pPr algn="just">
              <a:buFont typeface="Wingdings" pitchFamily="2" charset="2"/>
              <a:buNone/>
            </a:pPr>
            <a:r>
              <a:rPr lang="es-CO" dirty="0"/>
              <a:t>La naturaleza tiene su orden y su equilibrio.</a:t>
            </a:r>
          </a:p>
          <a:p>
            <a:pPr algn="just">
              <a:buFont typeface="Wingdings" pitchFamily="2" charset="2"/>
              <a:buNone/>
            </a:pPr>
            <a:endParaRPr lang="es-CO" dirty="0"/>
          </a:p>
          <a:p>
            <a:pPr algn="just">
              <a:buFont typeface="Wingdings" pitchFamily="2" charset="2"/>
              <a:buNone/>
            </a:pPr>
            <a:r>
              <a:rPr lang="es-CO" dirty="0"/>
              <a:t>La cultura no se puede construir sin la técnica, </a:t>
            </a:r>
            <a:endParaRPr lang="es-CO" dirty="0" smtClean="0"/>
          </a:p>
          <a:p>
            <a:pPr algn="just">
              <a:buFont typeface="Wingdings" pitchFamily="2" charset="2"/>
              <a:buNone/>
            </a:pPr>
            <a:r>
              <a:rPr lang="es-CO" dirty="0" smtClean="0"/>
              <a:t>pero </a:t>
            </a:r>
            <a:r>
              <a:rPr lang="es-CO" dirty="0"/>
              <a:t>no se debe reducir a la técnica.</a:t>
            </a:r>
          </a:p>
          <a:p>
            <a:pPr algn="just">
              <a:buFont typeface="Wingdings" pitchFamily="2" charset="2"/>
              <a:buNone/>
            </a:pPr>
            <a:endParaRPr lang="es-CO" dirty="0"/>
          </a:p>
          <a:p>
            <a:pPr algn="just">
              <a:buFont typeface="Wingdings" pitchFamily="2" charset="2"/>
              <a:buNone/>
            </a:pPr>
            <a:r>
              <a:rPr lang="es-CO" dirty="0"/>
              <a:t>Hay que lograr la humanización de la técnica.</a:t>
            </a:r>
          </a:p>
        </p:txBody>
      </p:sp>
      <p:pic>
        <p:nvPicPr>
          <p:cNvPr id="4" name="Picture 10" descr="http://media.utp.edu.co/facultad-ambiental/img/FCA-tex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825062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395536" y="685081"/>
            <a:ext cx="6336704" cy="5552231"/>
            <a:chOff x="395536" y="685081"/>
            <a:chExt cx="6336704" cy="5552231"/>
          </a:xfrm>
        </p:grpSpPr>
        <p:cxnSp>
          <p:nvCxnSpPr>
            <p:cNvPr id="6" name="5 Conector recto"/>
            <p:cNvCxnSpPr/>
            <p:nvPr/>
          </p:nvCxnSpPr>
          <p:spPr>
            <a:xfrm flipH="1">
              <a:off x="395536" y="685081"/>
              <a:ext cx="6336704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395536" y="685081"/>
              <a:ext cx="0" cy="5552231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7 Conector recto"/>
          <p:cNvCxnSpPr/>
          <p:nvPr/>
        </p:nvCxnSpPr>
        <p:spPr>
          <a:xfrm>
            <a:off x="395536" y="6237312"/>
            <a:ext cx="8064896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www.malditoinsolente.com/imagenes/zonap/manual/casabotellas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64" y="3651939"/>
            <a:ext cx="3494162" cy="26167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6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971599" y="1268759"/>
            <a:ext cx="7204177" cy="4476752"/>
            <a:chOff x="971599" y="1268759"/>
            <a:chExt cx="7204177" cy="4476752"/>
          </a:xfrm>
        </p:grpSpPr>
        <p:pic>
          <p:nvPicPr>
            <p:cNvPr id="1026" name="Picture 2" descr="IPCC-energiarenovabl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99" y="1268760"/>
              <a:ext cx="3381375" cy="4476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tiempo.com/ram/wp-content/uploads/2012/05/SREX-IPC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268759"/>
              <a:ext cx="3459760" cy="4476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06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930275"/>
            <a:ext cx="4104456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chemeClr val="tx1"/>
                </a:solidFill>
              </a:rPr>
              <a:t>UNA ÉTICA DE LA POBLACIÓN: </a:t>
            </a:r>
            <a:br>
              <a:rPr lang="es-MX" sz="2400" b="1" dirty="0" smtClean="0">
                <a:solidFill>
                  <a:schemeClr val="tx1"/>
                </a:solidFill>
              </a:rPr>
            </a:br>
            <a:r>
              <a:rPr lang="es-MX" sz="2400" b="1" dirty="0" smtClean="0">
                <a:solidFill>
                  <a:schemeClr val="tx1"/>
                </a:solidFill>
              </a:rPr>
              <a:t>NO PODEMOS VIVIR SOLOS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11560" y="2492896"/>
            <a:ext cx="4722058" cy="341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MX" dirty="0"/>
              <a:t> </a:t>
            </a:r>
            <a:r>
              <a:rPr lang="es-MX" dirty="0" smtClean="0"/>
              <a:t>No </a:t>
            </a:r>
            <a:r>
              <a:rPr lang="es-MX" dirty="0"/>
              <a:t>podemos vivir solos en la naturaleza, no podemos vivir solo con animales domésticos. La vida silvestre no es un lujo, es una necesidad.</a:t>
            </a:r>
          </a:p>
          <a:p>
            <a:pPr algn="just">
              <a:buFont typeface="Wingdings" pitchFamily="2" charset="2"/>
              <a:buNone/>
            </a:pPr>
            <a:endParaRPr lang="es-MX" dirty="0"/>
          </a:p>
          <a:p>
            <a:pPr algn="just">
              <a:buFont typeface="Wingdings" pitchFamily="2" charset="2"/>
              <a:buNone/>
            </a:pPr>
            <a:r>
              <a:rPr lang="es-MX" dirty="0"/>
              <a:t> La densidad poblacional es un tema sobre el que tenemos que pensar y decidir, acorde con  nuestras capacidades reales para producir  alimentos, ocupar espacios, consumir energías.</a:t>
            </a:r>
          </a:p>
          <a:p>
            <a:pPr algn="just">
              <a:buFont typeface="Wingdings" pitchFamily="2" charset="2"/>
              <a:buNone/>
            </a:pPr>
            <a:endParaRPr lang="es-MX" dirty="0"/>
          </a:p>
          <a:p>
            <a:pPr algn="just">
              <a:buFont typeface="Wingdings" pitchFamily="2" charset="2"/>
              <a:buNone/>
            </a:pPr>
            <a:r>
              <a:rPr lang="es-MX" dirty="0"/>
              <a:t> Los seres humanos deben optar por fórmulas coherentes con sus realidades. </a:t>
            </a:r>
          </a:p>
          <a:p>
            <a:pPr algn="just">
              <a:buFont typeface="Wingdings" pitchFamily="2" charset="2"/>
              <a:buNone/>
            </a:pPr>
            <a:endParaRPr lang="es-ES" dirty="0"/>
          </a:p>
        </p:txBody>
      </p:sp>
      <p:pic>
        <p:nvPicPr>
          <p:cNvPr id="4" name="Picture 10" descr="http://media.utp.edu.co/facultad-ambiental/img/FCA-tex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825062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395536" y="685081"/>
            <a:ext cx="8064896" cy="5552231"/>
            <a:chOff x="395536" y="685081"/>
            <a:chExt cx="8064896" cy="5552231"/>
          </a:xfrm>
        </p:grpSpPr>
        <p:grpSp>
          <p:nvGrpSpPr>
            <p:cNvPr id="5" name="4 Grupo"/>
            <p:cNvGrpSpPr/>
            <p:nvPr/>
          </p:nvGrpSpPr>
          <p:grpSpPr>
            <a:xfrm>
              <a:off x="395536" y="685081"/>
              <a:ext cx="6336704" cy="5552231"/>
              <a:chOff x="395536" y="685081"/>
              <a:chExt cx="6336704" cy="5552231"/>
            </a:xfrm>
          </p:grpSpPr>
          <p:cxnSp>
            <p:nvCxnSpPr>
              <p:cNvPr id="6" name="5 Conector recto"/>
              <p:cNvCxnSpPr/>
              <p:nvPr/>
            </p:nvCxnSpPr>
            <p:spPr>
              <a:xfrm flipH="1">
                <a:off x="395536" y="685081"/>
                <a:ext cx="6336704" cy="0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6 Conector recto"/>
              <p:cNvCxnSpPr/>
              <p:nvPr/>
            </p:nvCxnSpPr>
            <p:spPr>
              <a:xfrm>
                <a:off x="395536" y="685081"/>
                <a:ext cx="0" cy="5552231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7 Conector recto"/>
            <p:cNvCxnSpPr/>
            <p:nvPr/>
          </p:nvCxnSpPr>
          <p:spPr>
            <a:xfrm>
              <a:off x="395536" y="6237312"/>
              <a:ext cx="8064896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 descr="http://www.efectividad.net/imagenes/descubre/articulos/comunida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988840"/>
            <a:ext cx="3193214" cy="3095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908720"/>
            <a:ext cx="7010400" cy="685800"/>
          </a:xfrm>
        </p:spPr>
        <p:txBody>
          <a:bodyPr>
            <a:normAutofit fontScale="90000"/>
          </a:bodyPr>
          <a:lstStyle/>
          <a:p>
            <a:r>
              <a:rPr lang="es-MX" sz="2400" b="1" dirty="0" smtClean="0">
                <a:solidFill>
                  <a:schemeClr val="tx1"/>
                </a:solidFill>
              </a:rPr>
              <a:t>UNA PRODUCCIÓN PARA LA VIDA Y NO </a:t>
            </a:r>
            <a:br>
              <a:rPr lang="es-MX" sz="2400" b="1" dirty="0" smtClean="0">
                <a:solidFill>
                  <a:schemeClr val="tx1"/>
                </a:solidFill>
              </a:rPr>
            </a:br>
            <a:r>
              <a:rPr lang="es-MX" sz="2400" b="1" dirty="0" smtClean="0">
                <a:solidFill>
                  <a:schemeClr val="tx1"/>
                </a:solidFill>
              </a:rPr>
              <a:t>UNA VIDA PARA LA PRODUCCIÓN.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11560" y="2152890"/>
            <a:ext cx="5555654" cy="28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MX" dirty="0"/>
              <a:t>Hay que producir para vivir, no vivir para producir</a:t>
            </a:r>
          </a:p>
          <a:p>
            <a:pPr algn="just">
              <a:buFont typeface="Wingdings" pitchFamily="2" charset="2"/>
              <a:buNone/>
            </a:pPr>
            <a:endParaRPr lang="es-MX" dirty="0"/>
          </a:p>
          <a:p>
            <a:pPr algn="just">
              <a:buFont typeface="Wingdings" pitchFamily="2" charset="2"/>
              <a:buNone/>
            </a:pPr>
            <a:r>
              <a:rPr lang="es-MX" dirty="0"/>
              <a:t>La naturaleza no es sólo el almacén de recursos para la sociedad.</a:t>
            </a:r>
          </a:p>
          <a:p>
            <a:pPr algn="just">
              <a:buFont typeface="Wingdings" pitchFamily="2" charset="2"/>
              <a:buNone/>
            </a:pPr>
            <a:endParaRPr lang="es-MX" dirty="0"/>
          </a:p>
          <a:p>
            <a:pPr algn="just">
              <a:buFont typeface="Wingdings" pitchFamily="2" charset="2"/>
              <a:buNone/>
            </a:pPr>
            <a:r>
              <a:rPr lang="es-MX" dirty="0"/>
              <a:t>La naturaleza es un sistema: Si queremos conservar la producción hay que conservar el sistema.</a:t>
            </a:r>
          </a:p>
          <a:p>
            <a:pPr algn="just">
              <a:buFont typeface="Wingdings" pitchFamily="2" charset="2"/>
              <a:buNone/>
            </a:pPr>
            <a:endParaRPr lang="es-MX" dirty="0"/>
          </a:p>
          <a:p>
            <a:pPr algn="just">
              <a:buFont typeface="Wingdings" pitchFamily="2" charset="2"/>
              <a:buNone/>
            </a:pPr>
            <a:r>
              <a:rPr lang="es-MX" dirty="0"/>
              <a:t>El objetivo de la producción no es solo el aumento del PIB, sino la satisfacción de las necesidades humanas.</a:t>
            </a:r>
            <a:endParaRPr lang="es-ES" dirty="0"/>
          </a:p>
        </p:txBody>
      </p:sp>
      <p:pic>
        <p:nvPicPr>
          <p:cNvPr id="4" name="Picture 10" descr="http://media.utp.edu.co/facultad-ambiental/img/FCA-tex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825062" cy="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395536" y="685081"/>
            <a:ext cx="8064896" cy="5552231"/>
            <a:chOff x="395536" y="685081"/>
            <a:chExt cx="8064896" cy="5552231"/>
          </a:xfrm>
        </p:grpSpPr>
        <p:grpSp>
          <p:nvGrpSpPr>
            <p:cNvPr id="6" name="5 Grupo"/>
            <p:cNvGrpSpPr/>
            <p:nvPr/>
          </p:nvGrpSpPr>
          <p:grpSpPr>
            <a:xfrm>
              <a:off x="395536" y="685081"/>
              <a:ext cx="6336704" cy="5552231"/>
              <a:chOff x="395536" y="685081"/>
              <a:chExt cx="6336704" cy="5552231"/>
            </a:xfrm>
          </p:grpSpPr>
          <p:cxnSp>
            <p:nvCxnSpPr>
              <p:cNvPr id="8" name="7 Conector recto"/>
              <p:cNvCxnSpPr/>
              <p:nvPr/>
            </p:nvCxnSpPr>
            <p:spPr>
              <a:xfrm flipH="1">
                <a:off x="395536" y="685081"/>
                <a:ext cx="6336704" cy="0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Conector recto"/>
              <p:cNvCxnSpPr/>
              <p:nvPr/>
            </p:nvCxnSpPr>
            <p:spPr>
              <a:xfrm>
                <a:off x="395536" y="685081"/>
                <a:ext cx="0" cy="5552231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6 Conector recto"/>
            <p:cNvCxnSpPr/>
            <p:nvPr/>
          </p:nvCxnSpPr>
          <p:spPr>
            <a:xfrm>
              <a:off x="395536" y="6237312"/>
              <a:ext cx="8064896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2" name="Picture 2" descr="http://1.bp.blogspot.com/_fG_EGkkLfhg/TL1XiEUF5tI/AAAAAAAAATA/OO88G2fPupY/s1600/dibuj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40" y="1988840"/>
            <a:ext cx="2539336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1190</Words>
  <Application>Microsoft Office PowerPoint</Application>
  <PresentationFormat>Presentación en pantalla (4:3)</PresentationFormat>
  <Paragraphs>180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FACULTAD DE CIENCIAS AMBIENTALES</vt:lpstr>
      <vt:lpstr>Presentación de PowerPoint</vt:lpstr>
      <vt:lpstr>Presentación de PowerPoint</vt:lpstr>
      <vt:lpstr>Presentación de PowerPoint</vt:lpstr>
      <vt:lpstr>Presentación de PowerPoint</vt:lpstr>
      <vt:lpstr>LA TECNOLOGÍA TIENE LÍMITES.</vt:lpstr>
      <vt:lpstr>Presentación de PowerPoint</vt:lpstr>
      <vt:lpstr>UNA ÉTICA DE LA POBLACIÓN:  NO PODEMOS VIVIR SOLOS</vt:lpstr>
      <vt:lpstr>UNA PRODUCCIÓN PARA LA VIDA Y NO  UNA VIDA PARA LA PRODUCCIÓN.</vt:lpstr>
      <vt:lpstr>Presentación de PowerPoint</vt:lpstr>
      <vt:lpstr>Presentación de PowerPoint</vt:lpstr>
      <vt:lpstr>Presentación de PowerPoint</vt:lpstr>
      <vt:lpstr>LA IGUALDAD HUMANA BASE DEL EQUILIBRIO AMBIENTAL</vt:lpstr>
      <vt:lpstr>LA SIMBIOSIS POR ENCIMA DE LA COMPETENCIA</vt:lpstr>
      <vt:lpstr>Presentación de PowerPoint</vt:lpstr>
      <vt:lpstr>LIBERTAD PARA CREAR, NO PARA DESTRUIR.</vt:lpstr>
      <vt:lpstr>Presentación de PowerPoint</vt:lpstr>
      <vt:lpstr>LA CIENCIA COMO VALOR LÍMITE</vt:lpstr>
      <vt:lpstr>RECUPERAR LOS DERECHOS DE LA SENSIBILIDAD</vt:lpstr>
      <vt:lpstr>MOTORES PARA LA ADMINISTRACIÓN AMBIENTAL DEL SIGLO XXI: </vt:lpstr>
      <vt:lpstr>Presentación de PowerPoint</vt:lpstr>
      <vt:lpstr>Presentación de PowerPoint</vt:lpstr>
      <vt:lpstr>EJES TEMATICOS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Estados Unidos, China e India tienen las mayores huellas ecológicas.  La huella por persona en los Estados Unidos es casi cinco veces el promedio mundial, y casi diez veces lo que sería sostenible.</dc:title>
  <dc:creator>Usuario UTP</dc:creator>
  <cp:lastModifiedBy>Usuario UTP</cp:lastModifiedBy>
  <cp:revision>68</cp:revision>
  <cp:lastPrinted>2012-09-26T17:03:44Z</cp:lastPrinted>
  <dcterms:created xsi:type="dcterms:W3CDTF">2012-09-25T16:38:16Z</dcterms:created>
  <dcterms:modified xsi:type="dcterms:W3CDTF">2012-09-26T18:42:51Z</dcterms:modified>
</cp:coreProperties>
</file>